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19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256" r:id="rId2"/>
    <p:sldId id="895" r:id="rId3"/>
    <p:sldId id="779" r:id="rId4"/>
    <p:sldId id="896" r:id="rId5"/>
    <p:sldId id="897" r:id="rId6"/>
    <p:sldId id="818" r:id="rId7"/>
    <p:sldId id="792" r:id="rId8"/>
    <p:sldId id="793" r:id="rId9"/>
    <p:sldId id="803" r:id="rId10"/>
    <p:sldId id="908" r:id="rId11"/>
    <p:sldId id="909" r:id="rId12"/>
    <p:sldId id="904" r:id="rId13"/>
    <p:sldId id="905" r:id="rId14"/>
    <p:sldId id="906" r:id="rId15"/>
    <p:sldId id="907" r:id="rId16"/>
    <p:sldId id="910" r:id="rId17"/>
    <p:sldId id="353" r:id="rId18"/>
  </p:sldIdLst>
  <p:sldSz cx="9144000" cy="6858000" type="screen4x3"/>
  <p:notesSz cx="6811963" cy="99456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50AF"/>
    <a:srgbClr val="CC3455"/>
    <a:srgbClr val="6600FF"/>
    <a:srgbClr val="990099"/>
    <a:srgbClr val="900676"/>
    <a:srgbClr val="E1CDFF"/>
    <a:srgbClr val="C0C7CA"/>
    <a:srgbClr val="FF66FF"/>
    <a:srgbClr val="E69B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660B408-B3CF-4A94-85FC-2B1E0A45F4A2}" styleName="Темный стиль 2 -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55" autoAdjust="0"/>
    <p:restoredTop sz="96374" autoAdjust="0"/>
  </p:normalViewPr>
  <p:slideViewPr>
    <p:cSldViewPr>
      <p:cViewPr varScale="1">
        <p:scale>
          <a:sx n="107" d="100"/>
          <a:sy n="107" d="100"/>
        </p:scale>
        <p:origin x="164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3930" y="-78"/>
      </p:cViewPr>
      <p:guideLst>
        <p:guide orient="horz" pos="3132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851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8536" y="0"/>
            <a:ext cx="2951851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58526E-F747-485B-A461-D3D85CA47ADD}" type="datetimeFigureOut">
              <a:rPr lang="ru-RU" smtClean="0"/>
              <a:t>20.12.2019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51851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8536" y="9446678"/>
            <a:ext cx="2951851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5C341-6529-48EE-88D3-5057D17723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71715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851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8536" y="0"/>
            <a:ext cx="2951851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2E2F45-AA91-4ED8-A457-A068F2BA1755}" type="datetimeFigureOut">
              <a:rPr lang="ru-RU" smtClean="0"/>
              <a:t>20.12.2019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7046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197" y="4724202"/>
            <a:ext cx="5449570" cy="447556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51851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8536" y="9446678"/>
            <a:ext cx="2951851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F888F-27B3-4F0C-AC38-E7AA8B95E2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310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Лифт в доме только в подъезде</a:t>
            </a:r>
            <a:r>
              <a:rPr lang="ru-RU" baseline="0" dirty="0"/>
              <a:t> «</a:t>
            </a:r>
            <a:r>
              <a:rPr lang="ru-RU" baseline="0" dirty="0" err="1"/>
              <a:t>проф</a:t>
            </a:r>
            <a:r>
              <a:rPr lang="ru-RU" baseline="0" dirty="0"/>
              <a:t> </a:t>
            </a:r>
            <a:r>
              <a:rPr lang="ru-RU" baseline="0" dirty="0" err="1"/>
              <a:t>обрабзование</a:t>
            </a:r>
            <a:r>
              <a:rPr lang="ru-RU" baseline="0" dirty="0"/>
              <a:t>», из этого подъезда – доступ по всему этажу, ходи куда хочешь, но ни из какого другого </a:t>
            </a:r>
            <a:r>
              <a:rPr lang="ru-RU" baseline="0" dirty="0" err="1"/>
              <a:t>поъезда</a:t>
            </a:r>
            <a:r>
              <a:rPr lang="ru-RU" baseline="0" dirty="0"/>
              <a:t>, кроме «</a:t>
            </a:r>
            <a:r>
              <a:rPr lang="ru-RU" baseline="0" dirty="0" err="1"/>
              <a:t>проф</a:t>
            </a:r>
            <a:r>
              <a:rPr lang="ru-RU" baseline="0" dirty="0"/>
              <a:t> образование» на более высокий уровень не поняться.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F888F-27B3-4F0C-AC38-E7AA8B95E2C8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86227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F888F-27B3-4F0C-AC38-E7AA8B95E2C8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412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F888F-27B3-4F0C-AC38-E7AA8B95E2C8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61102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F888F-27B3-4F0C-AC38-E7AA8B95E2C8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9052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12DC-04B5-48A7-8050-79FEB78DC64B}" type="datetime1">
              <a:rPr lang="ru-RU" smtClean="0"/>
              <a:t>20.12.2019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51110-ED47-4A9C-A16D-C46575C5D0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A483-3D82-4E67-85D2-0BBACA0A21D0}" type="datetime1">
              <a:rPr lang="ru-RU" smtClean="0"/>
              <a:t>20.12.2019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51110-ED47-4A9C-A16D-C46575C5D0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6416F-70B9-4C4C-9141-669D88F6EF29}" type="datetime1">
              <a:rPr lang="ru-RU" smtClean="0"/>
              <a:t>20.12.2019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51110-ED47-4A9C-A16D-C46575C5D0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5F890-38F3-40ED-81D9-B8EB46BBED30}" type="datetime1">
              <a:rPr lang="ru-RU" smtClean="0"/>
              <a:t>20.12.2019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51110-ED47-4A9C-A16D-C46575C5D0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84E27-BB8B-4A9C-877C-1719B15DF553}" type="datetime1">
              <a:rPr lang="ru-RU" smtClean="0"/>
              <a:t>20.12.2019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51110-ED47-4A9C-A16D-C46575C5D0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7638C-01B8-4430-8F77-C6DE1364729B}" type="datetime1">
              <a:rPr lang="ru-RU" smtClean="0"/>
              <a:t>20.12.2019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51110-ED47-4A9C-A16D-C46575C5D0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54AEC-2EE6-4208-901B-4B81E5752AA1}" type="datetime1">
              <a:rPr lang="ru-RU" smtClean="0"/>
              <a:t>20.12.2019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51110-ED47-4A9C-A16D-C46575C5D0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3D5C-A883-453A-AFAB-2EF99459BC96}" type="datetime1">
              <a:rPr lang="ru-RU" smtClean="0"/>
              <a:t>20.12.2019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51110-ED47-4A9C-A16D-C46575C5D0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9C18B-7321-4D85-8359-E90ECB06E448}" type="datetime1">
              <a:rPr lang="ru-RU" smtClean="0"/>
              <a:t>20.12.2019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51110-ED47-4A9C-A16D-C46575C5D0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E5F8A-46C2-4766-85BC-59E65F86FDF3}" type="datetime1">
              <a:rPr lang="ru-RU" smtClean="0"/>
              <a:t>20.12.2019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51110-ED47-4A9C-A16D-C46575C5D07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05613-056E-494B-B63A-26035D8ADB00}" type="datetime1">
              <a:rPr lang="ru-RU" smtClean="0"/>
              <a:t>20.12.2019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A551110-ED47-4A9C-A16D-C46575C5D074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CA551110-ED47-4A9C-A16D-C46575C5D074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40C8A5A9-E39D-46BB-A73C-34B8DEF53645}" type="datetime1">
              <a:rPr lang="ru-RU" smtClean="0"/>
              <a:t>20.12.2019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174" y="692696"/>
            <a:ext cx="8468243" cy="2160240"/>
          </a:xfrm>
        </p:spPr>
        <p:txBody>
          <a:bodyPr anchor="t"/>
          <a:lstStyle/>
          <a:p>
            <a:pPr algn="ctr"/>
            <a:br>
              <a:rPr lang="ru-RU" sz="3600" b="1" dirty="0"/>
            </a:br>
            <a:br>
              <a:rPr lang="ru-RU" sz="3600" b="1" dirty="0"/>
            </a:br>
            <a:r>
              <a:rPr lang="ru-RU" sz="2800" b="1" dirty="0"/>
              <a:t>Применение профессиональных стандартов </a:t>
            </a:r>
            <a:br>
              <a:rPr lang="ru-RU" sz="2800" b="1" dirty="0"/>
            </a:br>
            <a:r>
              <a:rPr lang="ru-RU" sz="2800" b="1" dirty="0"/>
              <a:t>в образовательных организациях ДПО с о1.01.2020</a:t>
            </a:r>
            <a:br>
              <a:rPr lang="ru-RU" sz="3600" b="1" dirty="0"/>
            </a:br>
            <a:br>
              <a:rPr lang="ru-RU" sz="3600" dirty="0"/>
            </a:br>
            <a:r>
              <a:rPr lang="ru-RU" sz="4400" b="1" dirty="0">
                <a:cs typeface="Times New Roman" panose="02020603050405020304" pitchFamily="18" charset="0"/>
              </a:rPr>
              <a:t> </a:t>
            </a:r>
            <a:endParaRPr lang="ru-RU" sz="4400" dirty="0"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07904" y="6237312"/>
            <a:ext cx="1512168" cy="432048"/>
          </a:xfrm>
        </p:spPr>
        <p:txBody>
          <a:bodyPr>
            <a:noAutofit/>
          </a:bodyPr>
          <a:lstStyle/>
          <a:p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2019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51110-ED47-4A9C-A16D-C46575C5D074}" type="slidenum">
              <a:rPr lang="ru-RU" smtClean="0"/>
              <a:t>1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707904" y="3284984"/>
            <a:ext cx="4823884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>
              <a:solidFill>
                <a:schemeClr val="tx2"/>
              </a:solidFill>
              <a:latin typeface="+mj-lt"/>
            </a:endParaRPr>
          </a:p>
          <a:p>
            <a:r>
              <a:rPr lang="ru-RU" sz="1600" b="1" dirty="0">
                <a:solidFill>
                  <a:schemeClr val="tx2"/>
                </a:solidFill>
                <a:latin typeface="+mj-lt"/>
              </a:rPr>
              <a:t>Консультант:  </a:t>
            </a:r>
          </a:p>
          <a:p>
            <a:r>
              <a:rPr lang="ru-RU" sz="1600" b="1" i="1" dirty="0">
                <a:solidFill>
                  <a:schemeClr val="tx2"/>
                </a:solidFill>
                <a:latin typeface="+mj-lt"/>
              </a:rPr>
              <a:t>Дмитрий </a:t>
            </a:r>
            <a:r>
              <a:rPr lang="ru-RU" sz="1600" b="1" i="1" dirty="0" err="1">
                <a:solidFill>
                  <a:schemeClr val="tx2"/>
                </a:solidFill>
                <a:latin typeface="+mj-lt"/>
              </a:rPr>
              <a:t>Левонович</a:t>
            </a:r>
            <a:r>
              <a:rPr lang="ru-RU" sz="1600" b="1" i="1" dirty="0">
                <a:solidFill>
                  <a:schemeClr val="tx2"/>
                </a:solidFill>
                <a:latin typeface="+mj-lt"/>
              </a:rPr>
              <a:t> Кузнецов </a:t>
            </a:r>
            <a:r>
              <a:rPr lang="ru-RU" sz="1600" dirty="0">
                <a:solidFill>
                  <a:schemeClr val="tx2"/>
                </a:solidFill>
                <a:latin typeface="+mj-lt"/>
              </a:rPr>
              <a:t>– </a:t>
            </a:r>
          </a:p>
          <a:p>
            <a:r>
              <a:rPr lang="ru-RU" sz="1600" dirty="0">
                <a:solidFill>
                  <a:schemeClr val="tx2"/>
                </a:solidFill>
                <a:latin typeface="+mj-lt"/>
              </a:rPr>
              <a:t>доктор делового администрирования, </a:t>
            </a:r>
          </a:p>
          <a:p>
            <a:r>
              <a:rPr lang="ru-RU" sz="1600" dirty="0">
                <a:solidFill>
                  <a:schemeClr val="tx2"/>
                </a:solidFill>
                <a:latin typeface="+mj-lt"/>
              </a:rPr>
              <a:t>ординарный профессор, </a:t>
            </a:r>
          </a:p>
          <a:p>
            <a:r>
              <a:rPr lang="ru-RU" sz="1600" dirty="0">
                <a:solidFill>
                  <a:schemeClr val="tx2"/>
                </a:solidFill>
                <a:latin typeface="+mj-lt"/>
              </a:rPr>
              <a:t>директор Высшей школы юриспруденции НИУ ВШЭ,</a:t>
            </a:r>
          </a:p>
          <a:p>
            <a:r>
              <a:rPr lang="ru-RU" sz="1600" dirty="0">
                <a:solidFill>
                  <a:schemeClr val="tx2"/>
                </a:solidFill>
                <a:latin typeface="+mj-lt"/>
              </a:rPr>
              <a:t>Заместитель Председателя Экспертного совета </a:t>
            </a:r>
          </a:p>
          <a:p>
            <a:r>
              <a:rPr lang="ru-RU" sz="1600" dirty="0">
                <a:solidFill>
                  <a:schemeClr val="tx2"/>
                </a:solidFill>
                <a:latin typeface="+mj-lt"/>
              </a:rPr>
              <a:t>по ДПО Комитета по образованию и науке Государственной Думы РФ</a:t>
            </a:r>
          </a:p>
        </p:txBody>
      </p:sp>
    </p:spTree>
    <p:extLst>
      <p:ext uri="{BB962C8B-B14F-4D97-AF65-F5344CB8AC3E}">
        <p14:creationId xmlns:p14="http://schemas.microsoft.com/office/powerpoint/2010/main" val="3826095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6503D4-8CDD-43E0-88DB-15B738B2F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490066"/>
          </a:xfrm>
        </p:spPr>
        <p:txBody>
          <a:bodyPr/>
          <a:lstStyle/>
          <a:p>
            <a:pPr algn="ctr"/>
            <a:r>
              <a:rPr lang="ru-RU" sz="2800" dirty="0"/>
              <a:t>Начальник отдела кадров </a:t>
            </a:r>
            <a:r>
              <a:rPr lang="en-US" sz="2800" dirty="0"/>
              <a:t> </a:t>
            </a:r>
            <a:r>
              <a:rPr lang="ru-RU" sz="2800" dirty="0"/>
              <a:t>ОТФ </a:t>
            </a:r>
            <a:r>
              <a:rPr lang="en-US" sz="2800" dirty="0"/>
              <a:t>G 7</a:t>
            </a:r>
            <a:endParaRPr lang="ru-RU" sz="2800" dirty="0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A154555A-3DB5-4224-9B2B-041E5CFD29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9461340"/>
              </p:ext>
            </p:extLst>
          </p:nvPr>
        </p:nvGraphicFramePr>
        <p:xfrm>
          <a:off x="179512" y="908721"/>
          <a:ext cx="8208912" cy="5538552"/>
        </p:xfrm>
        <a:graphic>
          <a:graphicData uri="http://schemas.openxmlformats.org/drawingml/2006/table">
            <a:tbl>
              <a:tblPr/>
              <a:tblGrid>
                <a:gridCol w="1080120">
                  <a:extLst>
                    <a:ext uri="{9D8B030D-6E8A-4147-A177-3AD203B41FA5}">
                      <a16:colId xmlns:a16="http://schemas.microsoft.com/office/drawing/2014/main" val="2706239597"/>
                    </a:ext>
                  </a:extLst>
                </a:gridCol>
                <a:gridCol w="7128792">
                  <a:extLst>
                    <a:ext uri="{9D8B030D-6E8A-4147-A177-3AD203B41FA5}">
                      <a16:colId xmlns:a16="http://schemas.microsoft.com/office/drawing/2014/main" val="2370174354"/>
                    </a:ext>
                  </a:extLst>
                </a:gridCol>
              </a:tblGrid>
              <a:tr h="2554852">
                <a:tc>
                  <a:txBody>
                    <a:bodyPr/>
                    <a:lstStyle/>
                    <a:p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Требования к образованию и обучению</a:t>
                      </a:r>
                    </a:p>
                  </a:txBody>
                  <a:tcPr marL="15422" marR="15422" marT="15422" marB="15422">
                    <a:lnL w="9525" cap="flat" cmpd="sng" algn="ctr">
                      <a:solidFill>
                        <a:srgbClr val="C83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83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83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837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ru-RU" sz="18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Операционное управление персоналом и 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ru-RU" sz="18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подразделением организации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Высшее образование 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специалитет, магистратура </a:t>
                      </a:r>
                      <a:r>
                        <a:rPr lang="ru-RU" sz="1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(альтернативная норма)</a:t>
                      </a:r>
                    </a:p>
                    <a:p>
                      <a:pPr marL="0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endParaRPr lang="ru-RU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Дополнительное профессиональное образование 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– </a:t>
                      </a:r>
                    </a:p>
                    <a:p>
                      <a:pPr marL="0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endParaRPr lang="ru-RU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ru-RU" sz="1400" b="1" i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программы профессиональной переподготовки </a:t>
                      </a:r>
                    </a:p>
                    <a:p>
                      <a:pPr marL="285750" indent="-285750" algn="l" defTabSz="914400" rtl="0" eaLnBrk="1" latinLnBrk="0" hangingPunct="1">
                        <a:buFont typeface="Wingdings" panose="05000000000000000000" pitchFamily="2" charset="2"/>
                        <a:buChar char="ü"/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области управления персоналом, </a:t>
                      </a:r>
                    </a:p>
                    <a:p>
                      <a:pPr marL="285750" indent="-285750" algn="l" defTabSz="914400" rtl="0" eaLnBrk="1" latinLnBrk="0" hangingPunct="1">
                        <a:buFont typeface="Wingdings" panose="05000000000000000000" pitchFamily="2" charset="2"/>
                        <a:buChar char="ü"/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операционного И тактического управления; </a:t>
                      </a:r>
                    </a:p>
                    <a:p>
                      <a:pPr marL="285750" indent="-28575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endParaRPr lang="ru-RU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ru-RU" sz="1400" b="1" i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программы повышения квалификации 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ü"/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области управления персоналом, 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ü"/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операционного И тактического управления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ru-RU" sz="1400" b="1" i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422" marR="15422" marT="15422" marB="15422">
                    <a:lnL w="9525" cap="flat" cmpd="sng" algn="ctr">
                      <a:solidFill>
                        <a:srgbClr val="483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3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83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836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6053986"/>
                  </a:ext>
                </a:extLst>
              </a:tr>
              <a:tr h="2185388">
                <a:tc>
                  <a:txBody>
                    <a:bodyPr/>
                    <a:lstStyle/>
                    <a:p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Требования к опыту практической работы</a:t>
                      </a:r>
                    </a:p>
                  </a:txBody>
                  <a:tcPr marL="15422" marR="15422" marT="15422" marB="15422">
                    <a:lnL w="9525" cap="flat" cmpd="sng" algn="ctr">
                      <a:solidFill>
                        <a:srgbClr val="683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37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837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36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 менее пяти лет </a:t>
                      </a:r>
                      <a:r>
                        <a:rPr lang="ru-RU" sz="1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(необходимо подтвердить стаж) 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области управления персоналом</a:t>
                      </a:r>
                    </a:p>
                  </a:txBody>
                  <a:tcPr marL="15422" marR="15422" marT="15422" marB="15422">
                    <a:lnL w="9525" cap="flat" cmpd="sng" algn="ctr">
                      <a:solidFill>
                        <a:srgbClr val="C837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83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836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83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9218335"/>
                  </a:ext>
                </a:extLst>
              </a:tr>
            </a:tbl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1EDDDA5-5B45-4C32-A427-FA2BE1FBA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51110-ED47-4A9C-A16D-C46575C5D074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25005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6503D4-8CDD-43E0-88DB-15B738B2F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490066"/>
          </a:xfrm>
        </p:spPr>
        <p:txBody>
          <a:bodyPr/>
          <a:lstStyle/>
          <a:p>
            <a:pPr algn="ctr"/>
            <a:r>
              <a:rPr lang="ru-RU" sz="2800" dirty="0"/>
              <a:t>Директор по персоналу ОТФ Н</a:t>
            </a:r>
            <a:r>
              <a:rPr lang="en-US" sz="2800" dirty="0"/>
              <a:t> 7</a:t>
            </a:r>
            <a:endParaRPr lang="ru-RU" sz="2800" dirty="0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A154555A-3DB5-4224-9B2B-041E5CFD29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5468118"/>
              </p:ext>
            </p:extLst>
          </p:nvPr>
        </p:nvGraphicFramePr>
        <p:xfrm>
          <a:off x="107504" y="908721"/>
          <a:ext cx="8280920" cy="5915287"/>
        </p:xfrm>
        <a:graphic>
          <a:graphicData uri="http://schemas.openxmlformats.org/drawingml/2006/table">
            <a:tbl>
              <a:tblPr/>
              <a:tblGrid>
                <a:gridCol w="1089595">
                  <a:extLst>
                    <a:ext uri="{9D8B030D-6E8A-4147-A177-3AD203B41FA5}">
                      <a16:colId xmlns:a16="http://schemas.microsoft.com/office/drawing/2014/main" val="2706239597"/>
                    </a:ext>
                  </a:extLst>
                </a:gridCol>
                <a:gridCol w="7191325">
                  <a:extLst>
                    <a:ext uri="{9D8B030D-6E8A-4147-A177-3AD203B41FA5}">
                      <a16:colId xmlns:a16="http://schemas.microsoft.com/office/drawing/2014/main" val="2370174354"/>
                    </a:ext>
                  </a:extLst>
                </a:gridCol>
              </a:tblGrid>
              <a:tr h="3653052">
                <a:tc>
                  <a:txBody>
                    <a:bodyPr/>
                    <a:lstStyle/>
                    <a:p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Требования к образованию и обучению</a:t>
                      </a:r>
                    </a:p>
                  </a:txBody>
                  <a:tcPr marL="15422" marR="15422" marT="15422" marB="15422">
                    <a:lnL w="9525" cap="flat" cmpd="sng" algn="ctr">
                      <a:solidFill>
                        <a:srgbClr val="C83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83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83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837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ru-RU" sz="18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Стратегическое управление персоналом организации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ru-RU" sz="1400" b="1" i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Высшее образование </a:t>
                      </a: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специалитет, магистратура </a:t>
                      </a:r>
                      <a:r>
                        <a:rPr lang="ru-RU" sz="18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(альтернативная норма)</a:t>
                      </a:r>
                    </a:p>
                    <a:p>
                      <a:pPr marL="0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Дополнительное профессиональное образование </a:t>
                      </a: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– </a:t>
                      </a:r>
                    </a:p>
                    <a:p>
                      <a:pPr marL="0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ru-RU" sz="1800" b="1" i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программы профессиональной переподготовки в области </a:t>
                      </a:r>
                    </a:p>
                    <a:p>
                      <a:pPr marL="285750" indent="-285750" algn="l" defTabSz="914400" rtl="0" eaLnBrk="1" latinLnBrk="0" hangingPunct="1">
                        <a:buFont typeface="Wingdings" panose="05000000000000000000" pitchFamily="2" charset="2"/>
                        <a:buChar char="ü"/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управления персоналом, </a:t>
                      </a:r>
                    </a:p>
                    <a:p>
                      <a:pPr marL="285750" indent="-285750" algn="l" defTabSz="914400" rtl="0" eaLnBrk="1" latinLnBrk="0" hangingPunct="1">
                        <a:buFont typeface="Wingdings" panose="05000000000000000000" pitchFamily="2" charset="2"/>
                        <a:buChar char="ü"/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стратегического И операционного управления,</a:t>
                      </a:r>
                    </a:p>
                    <a:p>
                      <a:pPr marL="285750" indent="-285750" algn="l" defTabSz="914400" rtl="0" eaLnBrk="1" latinLnBrk="0" hangingPunct="1">
                        <a:buFont typeface="Wingdings" panose="05000000000000000000" pitchFamily="2" charset="2"/>
                        <a:buChar char="ü"/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экономики организации</a:t>
                      </a:r>
                    </a:p>
                    <a:p>
                      <a:pPr marL="285750" indent="-285750" algn="l" defTabSz="91440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ru-RU" sz="1800" b="1" i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программы повышения квалификации в области 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ü"/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управления персоналом, </a:t>
                      </a:r>
                    </a:p>
                    <a:p>
                      <a:pPr marL="342900" indent="-342900" algn="l" defTabSz="914400" rtl="0" eaLnBrk="1" latinLnBrk="0" hangingPunct="1">
                        <a:buFont typeface="Wingdings" panose="05000000000000000000" pitchFamily="2" charset="2"/>
                        <a:buChar char="ü"/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стратегического И операционного управления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ru-RU" sz="1400" b="1" i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5422" marR="15422" marT="15422" marB="15422">
                    <a:lnL w="9525" cap="flat" cmpd="sng" algn="ctr">
                      <a:solidFill>
                        <a:srgbClr val="483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3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83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836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6053986"/>
                  </a:ext>
                </a:extLst>
              </a:tr>
              <a:tr h="1891563">
                <a:tc>
                  <a:txBody>
                    <a:bodyPr/>
                    <a:lstStyle/>
                    <a:p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Требования к опыту практической работы</a:t>
                      </a:r>
                    </a:p>
                  </a:txBody>
                  <a:tcPr marL="15422" marR="15422" marT="15422" marB="15422">
                    <a:lnL w="9525" cap="flat" cmpd="sng" algn="ctr">
                      <a:solidFill>
                        <a:srgbClr val="683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37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837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36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 менее пяти лет </a:t>
                      </a:r>
                      <a:r>
                        <a:rPr lang="ru-RU" sz="18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(необходимо подтвердить стаж) </a:t>
                      </a: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области управления персоналом </a:t>
                      </a: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руководящих должностях </a:t>
                      </a:r>
                      <a:r>
                        <a:rPr lang="ru-RU" sz="18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(необходимо подтвердить факт работы на руководящих должностях по КС или ПС)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ru-RU" sz="1800" b="1" kern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НО, НАПРИМЕР: «менеджер по персоналу» по КС – руководящая должность, по ПС – должность специалиста ИЛИ руководящая</a:t>
                      </a:r>
                    </a:p>
                  </a:txBody>
                  <a:tcPr marL="15422" marR="15422" marT="15422" marB="15422">
                    <a:lnL w="9525" cap="flat" cmpd="sng" algn="ctr">
                      <a:solidFill>
                        <a:srgbClr val="C837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83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836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83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9218335"/>
                  </a:ext>
                </a:extLst>
              </a:tr>
            </a:tbl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1EDDDA5-5B45-4C32-A427-FA2BE1FBA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51110-ED47-4A9C-A16D-C46575C5D074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67639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6503D4-8CDD-43E0-88DB-15B738B2F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490066"/>
          </a:xfrm>
        </p:spPr>
        <p:txBody>
          <a:bodyPr/>
          <a:lstStyle/>
          <a:p>
            <a:pPr algn="ctr"/>
            <a:r>
              <a:rPr lang="ru-RU" sz="2800" dirty="0"/>
              <a:t>Ассистент, преподаватель, старший преподаватель</a:t>
            </a: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A154555A-3DB5-4224-9B2B-041E5CFD29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9848597"/>
              </p:ext>
            </p:extLst>
          </p:nvPr>
        </p:nvGraphicFramePr>
        <p:xfrm>
          <a:off x="179512" y="908720"/>
          <a:ext cx="8208912" cy="5459419"/>
        </p:xfrm>
        <a:graphic>
          <a:graphicData uri="http://schemas.openxmlformats.org/drawingml/2006/table">
            <a:tbl>
              <a:tblPr/>
              <a:tblGrid>
                <a:gridCol w="1080120">
                  <a:extLst>
                    <a:ext uri="{9D8B030D-6E8A-4147-A177-3AD203B41FA5}">
                      <a16:colId xmlns:a16="http://schemas.microsoft.com/office/drawing/2014/main" val="2706239597"/>
                    </a:ext>
                  </a:extLst>
                </a:gridCol>
                <a:gridCol w="7128792">
                  <a:extLst>
                    <a:ext uri="{9D8B030D-6E8A-4147-A177-3AD203B41FA5}">
                      <a16:colId xmlns:a16="http://schemas.microsoft.com/office/drawing/2014/main" val="2370174354"/>
                    </a:ext>
                  </a:extLst>
                </a:gridCol>
              </a:tblGrid>
              <a:tr h="2532345">
                <a:tc>
                  <a:txBody>
                    <a:bodyPr/>
                    <a:lstStyle/>
                    <a:p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Требования к образованию и обучению</a:t>
                      </a:r>
                    </a:p>
                  </a:txBody>
                  <a:tcPr marL="15422" marR="15422" marT="15422" marB="15422">
                    <a:lnL w="9525" cap="flat" cmpd="sng" algn="ctr">
                      <a:solidFill>
                        <a:srgbClr val="C83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83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83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837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Преподавание по программам бакалавриата и ДПП, ориентированным на соответствующий уровень квалификации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Высшее образование - специалитет или магистратура, </a:t>
                      </a:r>
                      <a:r>
                        <a:rPr lang="ru-RU" sz="140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направленность (профиль) которого, как правило, соответствует преподаваемому учебному курсу, дисциплине (модулю)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Дополнительное профессиональное образование на базе высшего образования (специалитета или магистратуры) - </a:t>
                      </a:r>
                      <a:r>
                        <a:rPr lang="ru-RU" sz="140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профессиональная переподготовка, направленность (профиль) которой соответствует преподаваемому учебному курсу, дисциплине (модулю)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Рекомендуется </a:t>
                      </a:r>
                      <a:r>
                        <a:rPr lang="ru-RU" sz="140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обучение по дополнительным профессиональным программам по профилю педагогической деятельности не реже чем один раз в три года</a:t>
                      </a:r>
                    </a:p>
                  </a:txBody>
                  <a:tcPr marL="15422" marR="15422" marT="15422" marB="15422">
                    <a:lnL w="9525" cap="flat" cmpd="sng" algn="ctr">
                      <a:solidFill>
                        <a:srgbClr val="4833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3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83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836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6053986"/>
                  </a:ext>
                </a:extLst>
              </a:tr>
              <a:tr h="2868255">
                <a:tc>
                  <a:txBody>
                    <a:bodyPr/>
                    <a:lstStyle/>
                    <a:p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Требования к опыту практической работы</a:t>
                      </a:r>
                    </a:p>
                  </a:txBody>
                  <a:tcPr marL="15422" marR="15422" marT="15422" marB="15422">
                    <a:lnL w="9525" cap="flat" cmpd="sng" algn="ctr">
                      <a:solidFill>
                        <a:srgbClr val="683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37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837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36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1400" u="sng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 несоответствии направленности (профиля) образования преподаваемому учебному курсу, дисциплине (модулю) 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400" b="1" i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опыт работы в области профессиональной деятельности, осваиваемой обучающимися или соответствующей преподаваемому учебному курсу, дисциплине (модулю)</a:t>
                      </a: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u="non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Ассистент: </a:t>
                      </a:r>
                      <a:r>
                        <a:rPr lang="ru-RU" sz="1400" u="non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без предъявления требований к стажу работы</a:t>
                      </a:r>
                      <a:b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Преподаватель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стаж работы в образовательной организации не менее одного года; при наличии ученой степени (звания) - без предъявления требований к стажу работы</a:t>
                      </a:r>
                      <a:b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Старший преподаватель: 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стаж научно-педагогической работы не менее трех лет, при наличии ученой степени (звания) - без предъявления требований к стажу работы</a:t>
                      </a: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Систематические занятия 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научной, методической, художественно-творческой или иной практической деятельностью, соответствующей направленности (профилю) образовательной программы и(или) преподаваемому учебному курсу, дисциплине (модулю)</a:t>
                      </a:r>
                    </a:p>
                  </a:txBody>
                  <a:tcPr marL="15422" marR="15422" marT="15422" marB="15422">
                    <a:lnL w="9525" cap="flat" cmpd="sng" algn="ctr">
                      <a:solidFill>
                        <a:srgbClr val="C837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83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836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83A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9218335"/>
                  </a:ext>
                </a:extLst>
              </a:tr>
            </a:tbl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1EDDDA5-5B45-4C32-A427-FA2BE1FBA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51110-ED47-4A9C-A16D-C46575C5D074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22813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486DA5-7044-40D1-A7F2-844EFF302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562074"/>
          </a:xfrm>
        </p:spPr>
        <p:txBody>
          <a:bodyPr/>
          <a:lstStyle/>
          <a:p>
            <a:pPr algn="ctr"/>
            <a:r>
              <a:rPr lang="ru-RU" sz="3600" dirty="0"/>
              <a:t>Доцент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1034176F-3291-4FAF-A12A-F2F0C767CA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3213139"/>
              </p:ext>
            </p:extLst>
          </p:nvPr>
        </p:nvGraphicFramePr>
        <p:xfrm>
          <a:off x="179512" y="908720"/>
          <a:ext cx="8208912" cy="5573935"/>
        </p:xfrm>
        <a:graphic>
          <a:graphicData uri="http://schemas.openxmlformats.org/drawingml/2006/table">
            <a:tbl>
              <a:tblPr/>
              <a:tblGrid>
                <a:gridCol w="1224136">
                  <a:extLst>
                    <a:ext uri="{9D8B030D-6E8A-4147-A177-3AD203B41FA5}">
                      <a16:colId xmlns:a16="http://schemas.microsoft.com/office/drawing/2014/main" val="1455795467"/>
                    </a:ext>
                  </a:extLst>
                </a:gridCol>
                <a:gridCol w="6984776">
                  <a:extLst>
                    <a:ext uri="{9D8B030D-6E8A-4147-A177-3AD203B41FA5}">
                      <a16:colId xmlns:a16="http://schemas.microsoft.com/office/drawing/2014/main" val="13001124"/>
                    </a:ext>
                  </a:extLst>
                </a:gridCol>
              </a:tblGrid>
              <a:tr h="2706143">
                <a:tc>
                  <a:txBody>
                    <a:bodyPr/>
                    <a:lstStyle/>
                    <a:p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Требования к образованию и обучению</a:t>
                      </a:r>
                    </a:p>
                  </a:txBody>
                  <a:tcPr marL="15713" marR="15713" marT="15713" marB="15713">
                    <a:lnL w="9525" cap="flat" cmpd="sng" algn="ctr">
                      <a:solidFill>
                        <a:srgbClr val="38D9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8DA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58D9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8DA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ru-RU" sz="1400" b="1" u="sng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Преподавание по программам бакалавриата, специалитета, магистратуры </a:t>
                      </a:r>
                    </a:p>
                    <a:p>
                      <a:pPr marL="0" indent="0" algn="ctr" defTabSz="9144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ru-RU" sz="1400" b="1" u="sng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 ДПП, ориентированным на соответствующий уровень квалификации</a:t>
                      </a:r>
                    </a:p>
                    <a:p>
                      <a:pPr marL="0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endParaRPr lang="ru-RU" sz="1400" b="1" u="sng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Высшее образование - специалитет, магистратура, аспирантура (адъюнктура), ординатура, ассистентура-стажировка, </a:t>
                      </a:r>
                      <a:r>
                        <a:rPr lang="ru-RU" sz="140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направленность (профиль) которого, как правило, соответствует преподаваемому учебному курсу, дисциплине (модулю)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Дополнительное профессиональное образование на базе высшего образования (специалитета, магистратуры, аспирантуры (адъюнктуры), ординатуры, ассистентуры-стажировки) - </a:t>
                      </a:r>
                      <a:r>
                        <a:rPr lang="ru-RU" sz="140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профессиональная переподготовка, направленность (профиль) которой соответствует преподаваемому учебному курсу, дисциплине (модулю)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Рекомендуется 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обучение по дополнительным профессиональным программам по профилю педагогической деятельности не реже чем один раз в три года</a:t>
                      </a:r>
                    </a:p>
                  </a:txBody>
                  <a:tcPr marL="15713" marR="15713" marT="15713" marB="15713">
                    <a:lnL w="9525" cap="flat" cmpd="sng" algn="ctr">
                      <a:solidFill>
                        <a:srgbClr val="18DA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58DB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8DB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8DE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2280971"/>
                  </a:ext>
                </a:extLst>
              </a:tr>
              <a:tr h="2260588">
                <a:tc>
                  <a:txBody>
                    <a:bodyPr/>
                    <a:lstStyle/>
                    <a:p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Требования к опыту практической работы</a:t>
                      </a:r>
                    </a:p>
                  </a:txBody>
                  <a:tcPr marL="15713" marR="15713" marT="15713" marB="15713">
                    <a:lnL w="9525" cap="flat" cmpd="sng" algn="ctr">
                      <a:solidFill>
                        <a:srgbClr val="98D9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8DC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8DA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58D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 несоответствии направленности (профиля) образования преподаваемому учебному курсу, дисциплине (модулю) - опыт работы в области профессиональной деятельности, осваиваемой обучающимися или соответствующей преподаваемому учебному курсу, дисциплине (модулю)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Стаж научно-педагогической работы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менее трех лет. При наличии ученого звания - без предъявления требований к стажу работы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i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Систематические занятия 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научной, методической, художественно-творческой или иной практической деятельностью, соответствующей направленности (профилю) образовательной программы и(или) преподаваемому учебному курсу, дисциплине (модулю)</a:t>
                      </a:r>
                    </a:p>
                  </a:txBody>
                  <a:tcPr marL="15713" marR="15713" marT="15713" marB="15713">
                    <a:lnL w="9525" cap="flat" cmpd="sng" algn="ctr">
                      <a:solidFill>
                        <a:srgbClr val="38DC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58DF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8DE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8DE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7321682"/>
                  </a:ext>
                </a:extLst>
              </a:tr>
              <a:tr h="607204">
                <a:tc>
                  <a:txBody>
                    <a:bodyPr/>
                    <a:lstStyle/>
                    <a:p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Особые условия допуска к работе</a:t>
                      </a:r>
                    </a:p>
                  </a:txBody>
                  <a:tcPr marL="15713" marR="15713" marT="15713" marB="15713">
                    <a:lnL w="9525" cap="flat" cmpd="sng" algn="ctr">
                      <a:solidFill>
                        <a:srgbClr val="98DC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38DF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58D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8DF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Ученая степень (звание) </a:t>
                      </a:r>
                      <a:r>
                        <a:rPr lang="ru-RU" sz="14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(кроме преподавания по образовательным программам в области искусства, физической культуры и спорта)</a:t>
                      </a:r>
                    </a:p>
                  </a:txBody>
                  <a:tcPr marL="15713" marR="15713" marT="15713" marB="15713">
                    <a:lnL w="9525" cap="flat" cmpd="sng" algn="ctr">
                      <a:solidFill>
                        <a:srgbClr val="38DF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8DF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8DE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8DD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8735935"/>
                  </a:ext>
                </a:extLst>
              </a:tr>
            </a:tbl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B55AF03-E32A-47C9-91E1-6EC4AA28E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51110-ED47-4A9C-A16D-C46575C5D074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87328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BC1147-EEEF-4792-8027-0AE3AFEC0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6632"/>
            <a:ext cx="7620000" cy="432048"/>
          </a:xfrm>
        </p:spPr>
        <p:txBody>
          <a:bodyPr/>
          <a:lstStyle/>
          <a:p>
            <a:pPr algn="ctr"/>
            <a:r>
              <a:rPr lang="ru-RU" dirty="0"/>
              <a:t>Профессор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908D5F12-5040-48B6-AD46-2B7250E62F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1300950"/>
              </p:ext>
            </p:extLst>
          </p:nvPr>
        </p:nvGraphicFramePr>
        <p:xfrm>
          <a:off x="179512" y="744071"/>
          <a:ext cx="8208912" cy="5924640"/>
        </p:xfrm>
        <a:graphic>
          <a:graphicData uri="http://schemas.openxmlformats.org/drawingml/2006/table">
            <a:tbl>
              <a:tblPr/>
              <a:tblGrid>
                <a:gridCol w="1224136">
                  <a:extLst>
                    <a:ext uri="{9D8B030D-6E8A-4147-A177-3AD203B41FA5}">
                      <a16:colId xmlns:a16="http://schemas.microsoft.com/office/drawing/2014/main" val="4012077491"/>
                    </a:ext>
                  </a:extLst>
                </a:gridCol>
                <a:gridCol w="6984776">
                  <a:extLst>
                    <a:ext uri="{9D8B030D-6E8A-4147-A177-3AD203B41FA5}">
                      <a16:colId xmlns:a16="http://schemas.microsoft.com/office/drawing/2014/main" val="3782647699"/>
                    </a:ext>
                  </a:extLst>
                </a:gridCol>
              </a:tblGrid>
              <a:tr h="1294122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Требования к образованию и обучению</a:t>
                      </a:r>
                    </a:p>
                  </a:txBody>
                  <a:tcPr marL="11569" marR="11569" marT="11569" marB="11569">
                    <a:lnL w="9525" cap="flat" cmpd="sng" algn="ctr">
                      <a:solidFill>
                        <a:srgbClr val="4816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814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813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816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Преподавание по программам аспирантуры (адъюнктуры),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ординатуры, ассистентуры-стажировки и 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ДПП, ориентированным на соответствующий уровень квалификации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ru-RU" sz="1400" b="1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Высшее образование - специалитет, магистратура, аспирантура (адъюнктура), ординатура, ассистентура-стажировка, направленность (профиль) которого, </a:t>
                      </a:r>
                      <a:r>
                        <a:rPr lang="ru-RU" sz="140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 правило, соответствует преподаваемому учебному курсу, дисциплине (модулю)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Рекомендуется </a:t>
                      </a:r>
                      <a:r>
                        <a:rPr lang="ru-RU" sz="140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обучение по дополнительным профессиональным программам по профилю педагогической деятельности не реже чем один раз в три года</a:t>
                      </a:r>
                    </a:p>
                  </a:txBody>
                  <a:tcPr marL="11569" marR="11569" marT="11569" marB="11569">
                    <a:lnL w="9525" cap="flat" cmpd="sng" algn="ctr">
                      <a:solidFill>
                        <a:srgbClr val="E814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815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815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81B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775309"/>
                  </a:ext>
                </a:extLst>
              </a:tr>
              <a:tr h="2299923">
                <a:tc>
                  <a:txBody>
                    <a:bodyPr/>
                    <a:lstStyle/>
                    <a:p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Требования к опыту практической работы</a:t>
                      </a:r>
                    </a:p>
                  </a:txBody>
                  <a:tcPr marL="11569" marR="11569" marT="11569" marB="11569">
                    <a:lnL w="9525" cap="flat" cmpd="sng" algn="ctr">
                      <a:solidFill>
                        <a:srgbClr val="0816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818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816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818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 несоответствии направленности (профиля) образования преподаваемому учебному курсу, дисциплине (модулю) - </a:t>
                      </a:r>
                      <a:r>
                        <a:rPr lang="ru-RU" sz="140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опыт работы в области профессиональной деятельности, осваиваемой обучающимися, или соответствующей преподаваемому учебному курсу, дисциплине (модулю)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Стаж научно-педагогической работы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менее пяти лет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Для общего руководства реализацией ООП ассистентуры-стажировки - опыт работы в образовательных организациях ВО не менее десяти лет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Опыт и систематические занятия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научной, методической, художественно-творческой или иной практической деятельностью, соответствующей направленности (профилю) образовательной программы и(или) преподаваемому учебному курсу, дисциплине (модулю)</a:t>
                      </a:r>
                    </a:p>
                  </a:txBody>
                  <a:tcPr marL="11569" marR="11569" marT="11569" marB="11569">
                    <a:lnL w="9525" cap="flat" cmpd="sng" algn="ctr">
                      <a:solidFill>
                        <a:srgbClr val="C818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1B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81B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81B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5056353"/>
                  </a:ext>
                </a:extLst>
              </a:tr>
              <a:tr h="1611164">
                <a:tc>
                  <a:txBody>
                    <a:bodyPr/>
                    <a:lstStyle/>
                    <a:p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Особые условия допуска к работе</a:t>
                      </a:r>
                    </a:p>
                  </a:txBody>
                  <a:tcPr marL="11569" marR="11569" marT="11569" marB="11569">
                    <a:lnL w="9525" cap="flat" cmpd="sng" algn="ctr">
                      <a:solidFill>
                        <a:srgbClr val="C81A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81B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818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81A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Ученая степень (звание) </a:t>
                      </a:r>
                      <a:r>
                        <a:rPr lang="ru-RU" sz="1400" i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(кроме преподавания по образовательным программам в области искусства, физической культуры и спорта)</a:t>
                      </a: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1400" u="sng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Для руководства подготовкой аспирантов (адъюнктов) по индивидуальному учебному плану: 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наличие публикаций в ведущих отечественных и (или) зарубежных рецензируемых научных журналах и изданиях и(или) представления на национальных и международных конференциях результатов научно-исследовательской (творческой) деятельности, соответствующей области исследований аспиранта (адъюнкта)</a:t>
                      </a:r>
                    </a:p>
                  </a:txBody>
                  <a:tcPr marL="11569" marR="11569" marT="11569" marB="11569">
                    <a:lnL w="9525" cap="flat" cmpd="sng" algn="ctr">
                      <a:solidFill>
                        <a:srgbClr val="081B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81A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81B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81A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6685772"/>
                  </a:ext>
                </a:extLst>
              </a:tr>
            </a:tbl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38AE8FC-77A4-40FD-ABB6-2CCB332DE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51110-ED47-4A9C-A16D-C46575C5D074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9809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2CF6ED-D355-4E35-A789-CB5F6B263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640"/>
            <a:ext cx="7620000" cy="504056"/>
          </a:xfrm>
        </p:spPr>
        <p:txBody>
          <a:bodyPr/>
          <a:lstStyle/>
          <a:p>
            <a:pPr algn="ctr"/>
            <a:r>
              <a:rPr lang="ru-RU" dirty="0"/>
              <a:t>Исключения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ADD3496-1C86-4156-94F9-C49F649732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92696"/>
            <a:ext cx="7620000" cy="570810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обобщенной трудовой функции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(7)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относится преподавание по иным программам высшего образования и дополнительным профессиональным программам,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соответствующие учебные предметы, курсы, дисциплины (модули) ориентированы на подготовку не выше 6 уровня квалификации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(например, преподавание иностранного языка по образовательным программам специалитета или магистратуры, не связанным с его освоением как профессии)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и(или) осуществляется подготовка, не связанная непосредственно с освоением квалификации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(например, преподавание физической культуры по программам высшего образования).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обобщенной трудовой функции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(8)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относится преподавание по иным программам высшего образования и дополнительным профессиональным программам,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соответствующие учебные предметы, курсы, дисциплины (модули) ориентированы на подготовку не выше 7 уровня квалификации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(например, преподавание иностранного языка по образовательным программам аспирантуры (адъюнктуры), не связанным с его освоением как профессии).</a:t>
            </a:r>
          </a:p>
          <a:p>
            <a:pPr marL="114300" indent="0">
              <a:buNone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имеющим ученую степень (звание), в том числе ученую степень, присвоенную за рубежом и признаваемую в Российской Федерации, в зависимости от направленности (профиля) образовательной программы приравниваются: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лица, имеющие почетные звания Российской Федерации, бывшего Союза ССР или бывших союзных республик,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международные почетные звания или премии,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лауреаты (дипломанты) всероссийских и международных конкурсов (выставок, фестивалей),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лауреаты государственных премий в соответствующей профессиональной сфере.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1756438-E822-42A1-96BD-4B5F00E8B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51110-ED47-4A9C-A16D-C46575C5D074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11495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BF3636-FBA9-4932-A31F-E7C185569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274638"/>
            <a:ext cx="8352276" cy="1143000"/>
          </a:xfrm>
        </p:spPr>
        <p:txBody>
          <a:bodyPr/>
          <a:lstStyle/>
          <a:p>
            <a:r>
              <a:rPr lang="ru-RU" dirty="0"/>
              <a:t>Ответственность ст. 5.27 КоАП РФ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4881A6D-55E9-48B8-86C6-19B7EDD9CF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Font typeface="Wingdings 2" panose="05020102010507070707" pitchFamily="18" charset="2"/>
              <a:buNone/>
              <a:defRPr/>
            </a:pPr>
            <a:r>
              <a:rPr lang="ru-RU" sz="2800" dirty="0"/>
              <a:t>1. Нарушение трудового законодательства и иных нормативных правовых актов, содержащих нормы трудового права, если иное не предусмотрено частями 3, 4 и 6 настоящей статьи и статьей 5.27.1 настоящего Кодекса, -</a:t>
            </a:r>
          </a:p>
          <a:p>
            <a:pPr indent="-342900" algn="just">
              <a:buFont typeface="Wingdings 2" panose="05020102010507070707" pitchFamily="18" charset="2"/>
              <a:buAutoNum type="arabicPeriod"/>
              <a:defRPr/>
            </a:pPr>
            <a:endParaRPr lang="ru-RU" sz="2400" dirty="0"/>
          </a:p>
          <a:p>
            <a:pPr marL="0" indent="0" algn="just">
              <a:buFont typeface="Wingdings 2" panose="05020102010507070707" pitchFamily="18" charset="2"/>
              <a:buNone/>
              <a:defRPr/>
            </a:pPr>
            <a:r>
              <a:rPr lang="ru-RU" sz="2400" i="1" dirty="0"/>
              <a:t>влечет предупреждение или наложение административного штрафа </a:t>
            </a:r>
          </a:p>
          <a:p>
            <a:pPr marL="0" indent="0" algn="just">
              <a:buFont typeface="Wingdings 2" panose="05020102010507070707" pitchFamily="18" charset="2"/>
              <a:buNone/>
              <a:defRPr/>
            </a:pPr>
            <a:r>
              <a:rPr lang="ru-RU" sz="2400" b="1" i="1" dirty="0"/>
              <a:t>на должностных лиц </a:t>
            </a:r>
            <a:r>
              <a:rPr lang="ru-RU" sz="2400" i="1" dirty="0"/>
              <a:t>в размере от одной тысячи </a:t>
            </a:r>
            <a:r>
              <a:rPr lang="ru-RU" sz="2400" b="1" i="1" u="sng" dirty="0"/>
              <a:t>до пяти тысяч рублей</a:t>
            </a:r>
            <a:r>
              <a:rPr lang="ru-RU" sz="2400" i="1" dirty="0"/>
              <a:t>; </a:t>
            </a:r>
          </a:p>
          <a:p>
            <a:pPr marL="0" indent="0" algn="just">
              <a:buFont typeface="Wingdings 2" panose="05020102010507070707" pitchFamily="18" charset="2"/>
              <a:buNone/>
              <a:defRPr/>
            </a:pPr>
            <a:r>
              <a:rPr lang="ru-RU" sz="2400" b="1" i="1" dirty="0"/>
              <a:t>на юридических лиц </a:t>
            </a:r>
            <a:r>
              <a:rPr lang="ru-RU" sz="2400" i="1" dirty="0"/>
              <a:t>- от тридцати тысяч </a:t>
            </a:r>
            <a:r>
              <a:rPr lang="ru-RU" sz="2400" b="1" i="1" u="sng" dirty="0"/>
              <a:t>до пятидесяти тысяч рублей</a:t>
            </a:r>
          </a:p>
          <a:p>
            <a:pPr marL="0" indent="0" algn="just">
              <a:buFont typeface="Wingdings 2" panose="05020102010507070707" pitchFamily="18" charset="2"/>
              <a:buNone/>
              <a:defRPr/>
            </a:pPr>
            <a:endParaRPr lang="ru-RU" sz="2400" dirty="0"/>
          </a:p>
          <a:p>
            <a:pPr marL="0" indent="0" algn="just">
              <a:buFont typeface="Wingdings 2" panose="05020102010507070707" pitchFamily="18" charset="2"/>
              <a:buNone/>
              <a:defRPr/>
            </a:pPr>
            <a:r>
              <a:rPr lang="ru-RU" sz="2800" dirty="0"/>
              <a:t>2. Совершение административного правонарушения, предусмотренного частью 1 настоящей статьи, лицом, ранее подвергнутым административному наказанию за аналогичное административное правонарушение, -</a:t>
            </a:r>
          </a:p>
          <a:p>
            <a:pPr marL="0" indent="0" algn="just">
              <a:buFont typeface="Wingdings 2" panose="05020102010507070707" pitchFamily="18" charset="2"/>
              <a:buNone/>
              <a:defRPr/>
            </a:pPr>
            <a:endParaRPr lang="ru-RU" sz="2400" dirty="0"/>
          </a:p>
          <a:p>
            <a:pPr marL="0" indent="0" algn="just">
              <a:buFont typeface="Wingdings 2" panose="05020102010507070707" pitchFamily="18" charset="2"/>
              <a:buNone/>
              <a:defRPr/>
            </a:pPr>
            <a:r>
              <a:rPr lang="ru-RU" sz="2400" i="1" dirty="0"/>
              <a:t>влечет наложение административного штрафа </a:t>
            </a:r>
          </a:p>
          <a:p>
            <a:pPr marL="0" indent="0" algn="just">
              <a:buFont typeface="Wingdings 2" panose="05020102010507070707" pitchFamily="18" charset="2"/>
              <a:buNone/>
              <a:defRPr/>
            </a:pPr>
            <a:r>
              <a:rPr lang="ru-RU" sz="2400" b="1" i="1" dirty="0"/>
              <a:t>на должностных лиц </a:t>
            </a:r>
            <a:r>
              <a:rPr lang="ru-RU" sz="2400" i="1" dirty="0"/>
              <a:t>в размере от десяти тысяч </a:t>
            </a:r>
            <a:r>
              <a:rPr lang="ru-RU" sz="2400" b="1" i="1" u="sng" dirty="0"/>
              <a:t>до двадцати тысяч рублей</a:t>
            </a:r>
            <a:r>
              <a:rPr lang="ru-RU" sz="2400" b="1" i="1" dirty="0"/>
              <a:t> </a:t>
            </a:r>
            <a:r>
              <a:rPr lang="ru-RU" sz="2400" i="1" dirty="0"/>
              <a:t>или </a:t>
            </a:r>
            <a:r>
              <a:rPr lang="ru-RU" sz="2400" b="1" i="1" u="sng" dirty="0">
                <a:solidFill>
                  <a:srgbClr val="FF0000"/>
                </a:solidFill>
              </a:rPr>
              <a:t>дисквалификацию на срок от одного года до трех лет</a:t>
            </a:r>
            <a:r>
              <a:rPr lang="ru-RU" sz="2400" i="1" dirty="0">
                <a:solidFill>
                  <a:srgbClr val="FF0000"/>
                </a:solidFill>
              </a:rPr>
              <a:t>; </a:t>
            </a:r>
          </a:p>
          <a:p>
            <a:pPr marL="0" indent="0" algn="just">
              <a:buFont typeface="Wingdings 2" panose="05020102010507070707" pitchFamily="18" charset="2"/>
              <a:buNone/>
              <a:defRPr/>
            </a:pPr>
            <a:r>
              <a:rPr lang="ru-RU" sz="2400" b="1" i="1" dirty="0"/>
              <a:t>на юридических лиц </a:t>
            </a:r>
            <a:r>
              <a:rPr lang="ru-RU" sz="2400" i="1" dirty="0"/>
              <a:t>- от пятидесяти тысяч </a:t>
            </a:r>
            <a:r>
              <a:rPr lang="ru-RU" sz="2400" b="1" i="1" u="sng" dirty="0"/>
              <a:t>до семидесяти тысяч рублей</a:t>
            </a:r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71FB60F-0B9E-4CC9-A8B7-1E538D851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51110-ED47-4A9C-A16D-C46575C5D074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16301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924944"/>
            <a:ext cx="7620000" cy="1143000"/>
          </a:xfrm>
        </p:spPr>
        <p:txBody>
          <a:bodyPr/>
          <a:lstStyle/>
          <a:p>
            <a:pPr algn="ctr"/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r>
              <a:rPr lang="ru-RU" dirty="0"/>
              <a:t>Спасибо за внимание!</a:t>
            </a: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/>
            </a:br>
            <a:br>
              <a:rPr lang="ru-RU" sz="1800" dirty="0"/>
            </a:br>
            <a:endParaRPr lang="ru-RU" sz="1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51110-ED47-4A9C-A16D-C46575C5D074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1217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0033" y="548680"/>
            <a:ext cx="2411760" cy="562074"/>
          </a:xfrm>
        </p:spPr>
        <p:txBody>
          <a:bodyPr/>
          <a:lstStyle/>
          <a:p>
            <a:pPr algn="ctr"/>
            <a:r>
              <a:rPr lang="ru-RU" sz="2800" b="1" dirty="0"/>
              <a:t>Национальная система квалификаций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485107" y="5661248"/>
            <a:ext cx="548640" cy="396240"/>
          </a:xfrm>
        </p:spPr>
        <p:txBody>
          <a:bodyPr/>
          <a:lstStyle/>
          <a:p>
            <a:fld id="{CA551110-ED47-4A9C-A16D-C46575C5D074}" type="slidenum">
              <a:rPr lang="ru-RU" smtClean="0"/>
              <a:t>2</a:t>
            </a:fld>
            <a:endParaRPr lang="ru-RU"/>
          </a:p>
        </p:txBody>
      </p:sp>
      <p:sp>
        <p:nvSpPr>
          <p:cNvPr id="11" name="Пятиугольник 10"/>
          <p:cNvSpPr/>
          <p:nvPr/>
        </p:nvSpPr>
        <p:spPr>
          <a:xfrm rot="16200000">
            <a:off x="2959439" y="3336993"/>
            <a:ext cx="3312368" cy="3113459"/>
          </a:xfrm>
          <a:prstGeom prst="homePlat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13" name="Пятиугольник 12"/>
          <p:cNvSpPr/>
          <p:nvPr/>
        </p:nvSpPr>
        <p:spPr>
          <a:xfrm rot="5400000">
            <a:off x="3180627" y="178385"/>
            <a:ext cx="2852873" cy="3329485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14" name="Пятиугольник 13"/>
          <p:cNvSpPr/>
          <p:nvPr/>
        </p:nvSpPr>
        <p:spPr>
          <a:xfrm>
            <a:off x="1280806" y="1711140"/>
            <a:ext cx="3312368" cy="3113459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15" name="Пятиугольник 14"/>
          <p:cNvSpPr/>
          <p:nvPr/>
        </p:nvSpPr>
        <p:spPr>
          <a:xfrm rot="10800000">
            <a:off x="4615623" y="1721987"/>
            <a:ext cx="3312368" cy="3113459"/>
          </a:xfrm>
          <a:prstGeom prst="homePlat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942321" y="946360"/>
            <a:ext cx="332948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1400" b="1" dirty="0"/>
              <a:t>Приказ Минтруда России от 12.04.2013 № 148н </a:t>
            </a:r>
            <a:r>
              <a:rPr lang="ru-RU" sz="1400" dirty="0"/>
              <a:t>«Об утверждении уровней квалификации в целях разработки проектов профессиональных </a:t>
            </a:r>
          </a:p>
          <a:p>
            <a:pPr lvl="0" algn="ctr"/>
            <a:r>
              <a:rPr lang="ru-RU" sz="1400" dirty="0"/>
              <a:t>стандартов».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936991" y="411170"/>
            <a:ext cx="33348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/>
              <a:t>Национальная рамка квалификаций (НКР)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134009" y="1711140"/>
            <a:ext cx="1146797" cy="31134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350033" y="1761968"/>
            <a:ext cx="2470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/>
              <a:t>Профессиональные </a:t>
            </a:r>
          </a:p>
          <a:p>
            <a:pPr algn="ctr"/>
            <a:r>
              <a:rPr lang="ru-RU" sz="1600" b="1" dirty="0"/>
              <a:t>Стандарты (ПС)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45441" y="2410514"/>
            <a:ext cx="368815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/>
              <a:t>Федеральный закон № 122-ФЗ от 2 мая 2015г</a:t>
            </a:r>
            <a:r>
              <a:rPr lang="ru-RU" sz="1400" dirty="0"/>
              <a:t>. «О внесении изменений в Трудовой кодекс Российской Федерации и статьи 11 и 73  Федерального закона «Об образовании в Российской Федерации».</a:t>
            </a:r>
          </a:p>
          <a:p>
            <a:pPr algn="ctr"/>
            <a:endParaRPr lang="ru-RU" sz="1400" dirty="0"/>
          </a:p>
          <a:p>
            <a:pPr algn="ctr"/>
            <a:r>
              <a:rPr lang="ru-RU" sz="1400" b="1" dirty="0"/>
              <a:t>Постановление Правительства РФ от 27 июня 2016 г. N 584 </a:t>
            </a:r>
            <a:r>
              <a:rPr lang="ru-RU" sz="1400" dirty="0"/>
              <a:t>"Об особенностях применения профессиональных стандартов &lt;…&gt;</a:t>
            </a:r>
          </a:p>
          <a:p>
            <a:pPr algn="ctr"/>
            <a:endParaRPr lang="ru-RU" sz="1400" dirty="0"/>
          </a:p>
          <a:p>
            <a:pPr lvl="0" algn="ctr"/>
            <a:endParaRPr lang="ru-RU" sz="1400" dirty="0"/>
          </a:p>
          <a:p>
            <a:pPr lvl="0"/>
            <a:endParaRPr lang="ru-RU" sz="1400" dirty="0"/>
          </a:p>
          <a:p>
            <a:pPr lvl="0"/>
            <a:endParaRPr lang="ru-RU" sz="1400" dirty="0"/>
          </a:p>
        </p:txBody>
      </p:sp>
      <p:sp>
        <p:nvSpPr>
          <p:cNvPr id="25" name="Овал 24"/>
          <p:cNvSpPr/>
          <p:nvPr/>
        </p:nvSpPr>
        <p:spPr>
          <a:xfrm>
            <a:off x="4094449" y="2842088"/>
            <a:ext cx="1152128" cy="1072569"/>
          </a:xfrm>
          <a:prstGeom prst="ellipse">
            <a:avLst/>
          </a:prstGeom>
          <a:noFill/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7" name="Прямая со стрелкой 26"/>
          <p:cNvCxnSpPr>
            <a:stCxn id="25" idx="1"/>
          </p:cNvCxnSpPr>
          <p:nvPr/>
        </p:nvCxnSpPr>
        <p:spPr>
          <a:xfrm flipH="1">
            <a:off x="4178812" y="2999162"/>
            <a:ext cx="84362" cy="124503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4286577" y="3786349"/>
            <a:ext cx="67519" cy="62251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>
            <a:endCxn id="25" idx="6"/>
          </p:cNvCxnSpPr>
          <p:nvPr/>
        </p:nvCxnSpPr>
        <p:spPr>
          <a:xfrm flipV="1">
            <a:off x="5210573" y="3378373"/>
            <a:ext cx="36004" cy="155051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Прямоугольник 40"/>
          <p:cNvSpPr/>
          <p:nvPr/>
        </p:nvSpPr>
        <p:spPr>
          <a:xfrm>
            <a:off x="3665622" y="4066224"/>
            <a:ext cx="200978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600" b="1" dirty="0"/>
              <a:t>Образовательные </a:t>
            </a:r>
          </a:p>
          <a:p>
            <a:pPr algn="ctr"/>
            <a:r>
              <a:rPr lang="ru-RU" sz="1600" b="1" dirty="0"/>
              <a:t>стандарты</a:t>
            </a:r>
            <a:endParaRPr lang="ru-RU" sz="1600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2942321" y="4835446"/>
            <a:ext cx="3230032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b="1" dirty="0"/>
              <a:t>Федеральный закон № 122-ФЗ от 2 мая 2015г. </a:t>
            </a:r>
            <a:r>
              <a:rPr lang="ru-RU" sz="1400" dirty="0"/>
              <a:t>«О внесении изменений в Трудовой кодекс Российской Федерации и статьи 11 и 73  Федерального закона «Об образовании в Российской Федерации».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7927991" y="1721986"/>
            <a:ext cx="1146797" cy="311345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TextBox 44"/>
          <p:cNvSpPr txBox="1"/>
          <p:nvPr/>
        </p:nvSpPr>
        <p:spPr>
          <a:xfrm>
            <a:off x="6395533" y="1814646"/>
            <a:ext cx="2470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/>
              <a:t>Независимая оценка квалификации (НОК)</a:t>
            </a:r>
          </a:p>
        </p:txBody>
      </p:sp>
      <p:sp>
        <p:nvSpPr>
          <p:cNvPr id="46" name="Заголовок 1"/>
          <p:cNvSpPr txBox="1">
            <a:spLocks/>
          </p:cNvSpPr>
          <p:nvPr/>
        </p:nvSpPr>
        <p:spPr>
          <a:xfrm>
            <a:off x="4238465" y="3097336"/>
            <a:ext cx="864096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/>
              <a:t>НСК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6009364" y="2399290"/>
            <a:ext cx="3134636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b="1" dirty="0"/>
              <a:t>Федеральный закон от 3 июля 2016 г. N 238-ФЗ </a:t>
            </a:r>
            <a:r>
              <a:rPr lang="ru-RU" sz="1400" dirty="0"/>
              <a:t>«О независимой оценке квалификации»</a:t>
            </a:r>
          </a:p>
          <a:p>
            <a:pPr lvl="0"/>
            <a:endParaRPr lang="ru-RU" sz="1400" dirty="0"/>
          </a:p>
          <a:p>
            <a:pPr lvl="0" algn="ctr"/>
            <a:r>
              <a:rPr lang="ru-RU" sz="1400" b="1" dirty="0"/>
              <a:t>Федеральный закон от 03.07.2016 N 239-ФЗ </a:t>
            </a:r>
            <a:r>
              <a:rPr lang="ru-RU" sz="1400" dirty="0"/>
              <a:t>«О внесении изменений в Трудовой кодекс Российской Федерации в связи с принятием Федерального закона "О независимой оценке квалификации»</a:t>
            </a:r>
          </a:p>
        </p:txBody>
      </p:sp>
    </p:spTree>
    <p:extLst>
      <p:ext uri="{BB962C8B-B14F-4D97-AF65-F5344CB8AC3E}">
        <p14:creationId xmlns:p14="http://schemas.microsoft.com/office/powerpoint/2010/main" val="4214004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51110-ED47-4A9C-A16D-C46575C5D074}" type="slidenum">
              <a:rPr lang="ru-RU" smtClean="0"/>
              <a:t>3</a:t>
            </a:fld>
            <a:endParaRPr lang="ru-RU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8362003"/>
              </p:ext>
            </p:extLst>
          </p:nvPr>
        </p:nvGraphicFramePr>
        <p:xfrm>
          <a:off x="179512" y="764703"/>
          <a:ext cx="8280918" cy="5860615"/>
        </p:xfrm>
        <a:graphic>
          <a:graphicData uri="http://schemas.openxmlformats.org/drawingml/2006/table">
            <a:tbl>
              <a:tblPr>
                <a:tableStyleId>{9DCAF9ED-07DC-4A11-8D7F-57B35C25682E}</a:tableStyleId>
              </a:tblPr>
              <a:tblGrid>
                <a:gridCol w="4600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164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52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98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558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37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682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кв. уровень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044" marR="9044" marT="9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основные образовательные программы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44" marR="9044" marT="9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8"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Дополнительные  профессиональные программы</a:t>
                      </a:r>
                      <a:r>
                        <a:rPr lang="ru-RU" sz="18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44" marR="9044" marT="9044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12"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Практический опыт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44" marR="9044" marT="9044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11"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44" marR="9044" marT="9044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8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профессиональное образование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44" marR="9044" marT="9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профессиональное обучение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44" marR="9044" marT="9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814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u="none" strike="noStrike" dirty="0">
                          <a:effectLst/>
                          <a:latin typeface="+mn-lt"/>
                        </a:rPr>
                        <a:t>9  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44" marR="9044" marT="9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44" marR="9044" marT="9044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7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44" marR="9044" marT="9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746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u="none" strike="noStrike" dirty="0">
                          <a:effectLst/>
                          <a:latin typeface="+mn-lt"/>
                        </a:rPr>
                        <a:t>8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44" marR="9044" marT="9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44" marR="9044" marT="9044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7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44" marR="9044" marT="9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375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u="none" strike="noStrike" dirty="0">
                          <a:effectLst/>
                          <a:latin typeface="+mn-lt"/>
                        </a:rPr>
                        <a:t>7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44" marR="9044" marT="9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44" marR="9044" marT="9044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700" u="none" strike="noStrike">
                          <a:effectLst/>
                          <a:latin typeface="+mn-lt"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44" marR="9044" marT="9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8829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800" u="none" strike="noStrike" dirty="0">
                          <a:effectLst/>
                          <a:latin typeface="+mn-lt"/>
                        </a:rPr>
                        <a:t>6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44" marR="9044" marT="9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44" marR="9044" marT="9044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7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44" marR="9044" marT="9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610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44" marR="9044" marT="9044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542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u="none" strike="noStrike" dirty="0">
                          <a:effectLst/>
                          <a:latin typeface="+mn-lt"/>
                        </a:rPr>
                        <a:t>5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44" marR="9044" marT="9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44" marR="9044" marT="9044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 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44" marR="9044" marT="9044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44" marR="9044" marT="9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610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u="none" strike="noStrike" dirty="0">
                          <a:effectLst/>
                          <a:latin typeface="+mn-lt"/>
                        </a:rPr>
                        <a:t>4 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44" marR="9044" marT="9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44" marR="9044" marT="9044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endParaRPr lang="ru-RU" dirty="0"/>
                    </a:p>
                  </a:txBody>
                  <a:tcPr marL="9044" marR="9044" marT="9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830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u="none" strike="noStrike" dirty="0">
                          <a:effectLst/>
                          <a:latin typeface="+mn-lt"/>
                        </a:rPr>
                        <a:t>3 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44" marR="9044" marT="9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44" marR="9044" marT="9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111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u="none" strike="noStrike" dirty="0">
                          <a:effectLst/>
                          <a:latin typeface="+mn-lt"/>
                        </a:rPr>
                        <a:t>2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44" marR="9044" marT="9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7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44" marR="9044" marT="9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4370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u="none" strike="noStrike" dirty="0">
                          <a:effectLst/>
                          <a:latin typeface="+mn-lt"/>
                        </a:rPr>
                        <a:t>1 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44" marR="9044" marT="9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44" marR="9044" marT="9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44" marR="9044" marT="9044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u="none" strike="noStrike" dirty="0">
                          <a:effectLst/>
                          <a:latin typeface="+mn-lt"/>
                        </a:rPr>
                        <a:t>инструктаж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44" marR="9044" marT="9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735" y="3680199"/>
            <a:ext cx="472979" cy="576064"/>
          </a:xfrm>
          <a:prstGeom prst="rect">
            <a:avLst/>
          </a:prstGeom>
        </p:spPr>
      </p:pic>
      <p:cxnSp>
        <p:nvCxnSpPr>
          <p:cNvPr id="8" name="Прямая со стрелкой 7"/>
          <p:cNvCxnSpPr/>
          <p:nvPr/>
        </p:nvCxnSpPr>
        <p:spPr>
          <a:xfrm flipH="1" flipV="1">
            <a:off x="841306" y="1663975"/>
            <a:ext cx="1" cy="2016224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5" name="Равнобедренный треугольник 14"/>
          <p:cNvSpPr/>
          <p:nvPr/>
        </p:nvSpPr>
        <p:spPr>
          <a:xfrm>
            <a:off x="416002" y="116632"/>
            <a:ext cx="8332462" cy="648072"/>
          </a:xfrm>
          <a:prstGeom prst="triangle">
            <a:avLst>
              <a:gd name="adj" fmla="val 49714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1835696" y="-1"/>
            <a:ext cx="5904656" cy="77536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dirty="0"/>
              <a:t>Основные пути достижения квалификации</a:t>
            </a:r>
            <a:endParaRPr lang="en-US" sz="2000" b="1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1187624" y="3789040"/>
            <a:ext cx="3024336" cy="158417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ru-RU" sz="1300" b="1" dirty="0">
                <a:solidFill>
                  <a:schemeClr val="tx2">
                    <a:lumMod val="75000"/>
                  </a:schemeClr>
                </a:solidFill>
              </a:rPr>
              <a:t>Образовательные программы ср. проф. образования</a:t>
            </a:r>
          </a:p>
          <a:p>
            <a:pPr algn="ctr"/>
            <a:endParaRPr lang="ru-RU" sz="1400" b="1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1187624" y="1340768"/>
            <a:ext cx="3010506" cy="2291213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ru-RU" sz="1400" b="1" dirty="0">
                <a:solidFill>
                  <a:schemeClr val="tx2">
                    <a:lumMod val="75000"/>
                  </a:schemeClr>
                </a:solidFill>
              </a:rPr>
              <a:t>Образовательные программы в/о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4463988" y="4437112"/>
            <a:ext cx="2844315" cy="165618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 fontAlgn="ctr"/>
            <a:endParaRPr lang="ru-RU" sz="1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83568" y="6093296"/>
            <a:ext cx="358654" cy="532708"/>
          </a:xfrm>
          <a:prstGeom prst="rect">
            <a:avLst/>
          </a:prstGeom>
        </p:spPr>
      </p:pic>
      <p:sp>
        <p:nvSpPr>
          <p:cNvPr id="24" name="Прямоугольник 23"/>
          <p:cNvSpPr/>
          <p:nvPr/>
        </p:nvSpPr>
        <p:spPr>
          <a:xfrm>
            <a:off x="4463988" y="4519281"/>
            <a:ext cx="972108" cy="151216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200" b="1" dirty="0"/>
              <a:t> программы профессиональной подготовки по профессиям, должностям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6578017" y="4519281"/>
            <a:ext cx="648937" cy="115212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fontAlgn="ctr"/>
            <a:r>
              <a:rPr lang="ru-RU" sz="1200" b="1" dirty="0"/>
              <a:t>программы повышения квалификации</a:t>
            </a:r>
            <a:endParaRPr lang="ru-RU" sz="1400" b="1" dirty="0">
              <a:solidFill>
                <a:srgbClr val="000000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5580112" y="4519281"/>
            <a:ext cx="855712" cy="151216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fontAlgn="ctr"/>
            <a:r>
              <a:rPr lang="ru-RU" sz="1200" b="1" dirty="0"/>
              <a:t>программы переподготовки рабочих, служащих</a:t>
            </a:r>
            <a:endParaRPr lang="ru-RU" sz="1200" b="1" dirty="0">
              <a:solidFill>
                <a:srgbClr val="000000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 rot="5400000">
            <a:off x="2910720" y="3020050"/>
            <a:ext cx="486054" cy="206003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200" b="1" dirty="0"/>
              <a:t> программы  подготовки специалистов </a:t>
            </a:r>
            <a:r>
              <a:rPr lang="ru-RU" sz="1200" b="1" dirty="0" err="1"/>
              <a:t>средн</a:t>
            </a:r>
            <a:r>
              <a:rPr lang="ru-RU" sz="1200" b="1" dirty="0"/>
              <a:t>. звена     </a:t>
            </a:r>
            <a:endParaRPr lang="ru-RU" sz="1200" b="1" dirty="0">
              <a:solidFill>
                <a:srgbClr val="000000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 rot="5400000">
            <a:off x="2733634" y="3815072"/>
            <a:ext cx="840226" cy="206003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300" b="1" dirty="0"/>
              <a:t>  программы подготовки </a:t>
            </a:r>
            <a:r>
              <a:rPr lang="ru-RU" sz="1200" b="1" dirty="0"/>
              <a:t>квалифицированных</a:t>
            </a:r>
            <a:r>
              <a:rPr lang="ru-RU" sz="1300" b="1" dirty="0"/>
              <a:t> рабочих (служащих)</a:t>
            </a:r>
            <a:endParaRPr lang="ru-RU" sz="1300" b="1" dirty="0">
              <a:solidFill>
                <a:srgbClr val="000000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 rot="5400000">
            <a:off x="2656673" y="2081705"/>
            <a:ext cx="340080" cy="262474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200" b="1" dirty="0"/>
              <a:t> программы  </a:t>
            </a:r>
            <a:r>
              <a:rPr lang="ru-RU" sz="1200" b="1" dirty="0" err="1"/>
              <a:t>бакалавриата</a:t>
            </a:r>
            <a:endParaRPr lang="ru-RU" sz="1200" b="1" dirty="0">
              <a:solidFill>
                <a:srgbClr val="000000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835696" y="1916832"/>
            <a:ext cx="991016" cy="1174036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200" b="1" dirty="0"/>
              <a:t> программы  магистратуры или </a:t>
            </a:r>
            <a:r>
              <a:rPr lang="ru-RU" sz="1200" b="1" dirty="0" err="1"/>
              <a:t>специалитета</a:t>
            </a:r>
            <a:endParaRPr lang="ru-RU" sz="1200" b="1" dirty="0">
              <a:solidFill>
                <a:srgbClr val="000000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 rot="5400000">
            <a:off x="3020172" y="1308418"/>
            <a:ext cx="1073597" cy="1282316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200" b="1" dirty="0"/>
              <a:t>программы подготовки научно-педагогических кадров в аспирантуре </a:t>
            </a:r>
            <a:endParaRPr lang="ru-RU" sz="1200" b="1" dirty="0">
              <a:solidFill>
                <a:srgbClr val="000000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448464" y="4295758"/>
            <a:ext cx="7339834" cy="0"/>
          </a:xfrm>
          <a:prstGeom prst="line">
            <a:avLst/>
          </a:prstGeom>
          <a:ln w="254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542043" y="3090868"/>
            <a:ext cx="7339834" cy="0"/>
          </a:xfrm>
          <a:prstGeom prst="line">
            <a:avLst/>
          </a:prstGeom>
          <a:ln w="254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600864" y="5385852"/>
            <a:ext cx="7339834" cy="0"/>
          </a:xfrm>
          <a:prstGeom prst="line">
            <a:avLst/>
          </a:prstGeom>
          <a:ln w="254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7707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51110-ED47-4A9C-A16D-C46575C5D074}" type="slidenum">
              <a:rPr lang="ru-RU" smtClean="0"/>
              <a:t>4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811" y="0"/>
            <a:ext cx="846043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Приказ Минтруда России от 29.04.2013 N 170н  "Об утверждении методических рекомендаций по разработке профессионального стандарта"</a:t>
            </a:r>
          </a:p>
          <a:p>
            <a:pPr algn="ctr"/>
            <a:r>
              <a:rPr lang="ru-RU" dirty="0"/>
              <a:t>(извлечение)</a:t>
            </a:r>
          </a:p>
          <a:p>
            <a:pPr algn="ctr"/>
            <a:r>
              <a:rPr lang="ru-RU" dirty="0"/>
              <a:t>Общие положения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В Рекомендациях применяются следующие термины и их определения:</a:t>
            </a:r>
          </a:p>
          <a:p>
            <a:pPr algn="just"/>
            <a:r>
              <a:rPr lang="ru-RU" b="1" dirty="0"/>
              <a:t>- вид профессиональной деятельности - </a:t>
            </a:r>
            <a:r>
              <a:rPr lang="ru-RU" dirty="0"/>
              <a:t>совокупность обобщенных трудовых функций, имеющих близкий характер, результаты и условия труда;</a:t>
            </a:r>
          </a:p>
          <a:p>
            <a:pPr algn="just"/>
            <a:r>
              <a:rPr lang="ru-RU" b="1" dirty="0"/>
              <a:t>- обобщенная трудовая функция - </a:t>
            </a:r>
            <a:r>
              <a:rPr lang="ru-RU" dirty="0"/>
              <a:t>совокупность связанных между собой трудовых функций, сложившаяся в результате разделения труда в конкретном производственном или (бизнес) процессе;</a:t>
            </a:r>
          </a:p>
          <a:p>
            <a:pPr algn="just"/>
            <a:r>
              <a:rPr lang="ru-RU" b="1" dirty="0"/>
              <a:t>- </a:t>
            </a:r>
            <a:r>
              <a:rPr lang="ru-RU" b="1" dirty="0">
                <a:solidFill>
                  <a:srgbClr val="FF0000"/>
                </a:solidFill>
              </a:rPr>
              <a:t>трудовая функция</a:t>
            </a:r>
            <a:r>
              <a:rPr lang="ru-RU" b="1" dirty="0"/>
              <a:t> </a:t>
            </a:r>
            <a:r>
              <a:rPr lang="ru-RU" dirty="0"/>
              <a:t>(для целей Рекомендаций) - система трудовых действий в рамках обобщенной трудовой функции;</a:t>
            </a:r>
          </a:p>
          <a:p>
            <a:pPr algn="just"/>
            <a:r>
              <a:rPr lang="ru-RU" b="1" dirty="0"/>
              <a:t>- трудовое действие </a:t>
            </a:r>
            <a:r>
              <a:rPr lang="ru-RU" dirty="0"/>
              <a:t>- процесс взаимодействия работника с предметом труда, при котором достигается определенная задача.</a:t>
            </a:r>
          </a:p>
          <a:p>
            <a:r>
              <a:rPr lang="en-US" dirty="0"/>
              <a:t>&lt;…&gt;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19" y="4797152"/>
            <a:ext cx="821272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dirty="0"/>
              <a:t>ст.57 ТК РФ</a:t>
            </a:r>
          </a:p>
          <a:p>
            <a:pPr algn="ctr"/>
            <a:r>
              <a:rPr lang="ru-RU" altLang="ru-RU" b="1" dirty="0">
                <a:solidFill>
                  <a:srgbClr val="FF0000"/>
                </a:solidFill>
              </a:rPr>
              <a:t>трудовая  функция </a:t>
            </a:r>
            <a:r>
              <a:rPr lang="ru-RU" altLang="ru-RU" dirty="0"/>
              <a:t>– работа по должности в соответствии со штатным расписанием, профессии, специальности с указанием квалификации; конкретный вид поручаемой работнику работы </a:t>
            </a:r>
          </a:p>
        </p:txBody>
      </p:sp>
    </p:spTree>
    <p:extLst>
      <p:ext uri="{BB962C8B-B14F-4D97-AF65-F5344CB8AC3E}">
        <p14:creationId xmlns:p14="http://schemas.microsoft.com/office/powerpoint/2010/main" val="3843207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>
                <a:latin typeface="Calibri Light" panose="020F0302020204030204" pitchFamily="34" charset="0"/>
              </a:rPr>
              <a:t>Описание квалификации работника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51110-ED47-4A9C-A16D-C46575C5D074}" type="slidenum">
              <a:rPr lang="ru-RU" smtClean="0"/>
              <a:t>5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7620000" cy="4800600"/>
          </a:xfrm>
        </p:spPr>
        <p:txBody>
          <a:bodyPr>
            <a:noAutofit/>
          </a:bodyPr>
          <a:lstStyle/>
          <a:p>
            <a:pPr marL="0" indent="361950" algn="just">
              <a:buNone/>
            </a:pPr>
            <a:r>
              <a:rPr lang="ru-RU" altLang="ru-RU" sz="2400" b="1" i="1" dirty="0">
                <a:cs typeface="Times New Roman" pitchFamily="18" charset="0"/>
              </a:rPr>
              <a:t>Квалификация работника </a:t>
            </a:r>
            <a:r>
              <a:rPr lang="ru-RU" altLang="ru-RU" sz="2400" dirty="0">
                <a:cs typeface="Times New Roman" pitchFamily="18" charset="0"/>
              </a:rPr>
              <a:t>- уровень знаний, умений, профессиональных навыков и опыта работы работника</a:t>
            </a:r>
          </a:p>
          <a:p>
            <a:pPr marL="0" indent="361950" algn="just">
              <a:buNone/>
            </a:pPr>
            <a:endParaRPr lang="ru-RU" altLang="ru-RU" sz="2400" dirty="0">
              <a:cs typeface="Times New Roman" pitchFamily="18" charset="0"/>
            </a:endParaRPr>
          </a:p>
          <a:p>
            <a:pPr marL="0" indent="361950" algn="just">
              <a:buNone/>
            </a:pPr>
            <a:r>
              <a:rPr lang="ru-RU" altLang="ru-RU" sz="2400" b="1" i="1" dirty="0">
                <a:cs typeface="Times New Roman" pitchFamily="18" charset="0"/>
              </a:rPr>
              <a:t>Профессиональный стандарт </a:t>
            </a:r>
            <a:r>
              <a:rPr lang="ru-RU" altLang="ru-RU" sz="2400" dirty="0">
                <a:cs typeface="Times New Roman" pitchFamily="18" charset="0"/>
              </a:rPr>
              <a:t>- характеристика квалификации, необходимой работнику для осуществления определенного вида профессиональной деятельности, в том числе выполнения определенной трудовой функции</a:t>
            </a:r>
          </a:p>
          <a:p>
            <a:pPr marL="0" indent="361950" algn="just">
              <a:buNone/>
            </a:pPr>
            <a:endParaRPr lang="ru-RU" altLang="ru-RU" sz="2400" dirty="0">
              <a:cs typeface="Times New Roman" pitchFamily="18" charset="0"/>
            </a:endParaRPr>
          </a:p>
          <a:p>
            <a:pPr marL="0" indent="361950" algn="r">
              <a:buNone/>
            </a:pPr>
            <a:r>
              <a:rPr lang="ru-RU" altLang="ru-RU" sz="1600" dirty="0">
                <a:cs typeface="Times New Roman" pitchFamily="18" charset="0"/>
              </a:rPr>
              <a:t>Ст.195.1 ТК РФ</a:t>
            </a: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830039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9832" y="89521"/>
            <a:ext cx="3096344" cy="346050"/>
          </a:xfrm>
        </p:spPr>
        <p:txBody>
          <a:bodyPr/>
          <a:lstStyle/>
          <a:p>
            <a:r>
              <a:rPr lang="ru-RU" sz="3200" dirty="0"/>
              <a:t>Ст. 57 ТК РФ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268760"/>
            <a:ext cx="3772247" cy="480060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ru-RU" sz="2000" dirty="0"/>
              <a:t>В соответствии с: </a:t>
            </a:r>
          </a:p>
          <a:p>
            <a:r>
              <a:rPr lang="ru-RU" sz="2000" dirty="0"/>
              <a:t>настоящим Кодексом, </a:t>
            </a:r>
          </a:p>
          <a:p>
            <a:r>
              <a:rPr lang="ru-RU" sz="2000" dirty="0"/>
              <a:t>иными федеральными законами </a:t>
            </a:r>
          </a:p>
          <a:p>
            <a:pPr marL="114300" indent="0">
              <a:buNone/>
            </a:pPr>
            <a:r>
              <a:rPr lang="ru-RU" sz="2000" b="1" dirty="0">
                <a:solidFill>
                  <a:srgbClr val="FF0000"/>
                </a:solidFill>
              </a:rPr>
              <a:t>с выполнением работ по определенным должностям, профессиям</a:t>
            </a:r>
            <a:r>
              <a:rPr lang="ru-RU" sz="2000" dirty="0"/>
              <a:t>, </a:t>
            </a:r>
            <a:r>
              <a:rPr lang="ru-RU" sz="2000" b="1" dirty="0">
                <a:solidFill>
                  <a:srgbClr val="FF0000"/>
                </a:solidFill>
              </a:rPr>
              <a:t>специальностям  </a:t>
            </a:r>
            <a:r>
              <a:rPr lang="ru-RU" sz="2000" dirty="0"/>
              <a:t>связано</a:t>
            </a:r>
          </a:p>
          <a:p>
            <a:r>
              <a:rPr lang="ru-RU" sz="2000" dirty="0"/>
              <a:t>предоставление  компенсаций </a:t>
            </a:r>
          </a:p>
          <a:p>
            <a:r>
              <a:rPr lang="ru-RU" sz="2000" dirty="0"/>
              <a:t>предоставление льгот </a:t>
            </a:r>
          </a:p>
          <a:p>
            <a:r>
              <a:rPr lang="ru-RU" sz="2000" dirty="0"/>
              <a:t>наличие ограничений,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51110-ED47-4A9C-A16D-C46575C5D074}" type="slidenum">
              <a:rPr lang="ru-RU" smtClean="0"/>
              <a:t>6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043608" y="666156"/>
            <a:ext cx="19442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ЕСЛИ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43661" y="596260"/>
            <a:ext cx="19442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ТО</a:t>
            </a: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4139952" y="1196752"/>
            <a:ext cx="4362772" cy="4800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>
                <a:solidFill>
                  <a:srgbClr val="FF0000"/>
                </a:solidFill>
              </a:rPr>
              <a:t>наименование</a:t>
            </a:r>
            <a:r>
              <a:rPr lang="ru-RU" dirty="0"/>
              <a:t> этих </a:t>
            </a:r>
            <a:r>
              <a:rPr lang="ru-RU" b="1" dirty="0">
                <a:solidFill>
                  <a:srgbClr val="FF0000"/>
                </a:solidFill>
              </a:rPr>
              <a:t>должностей</a:t>
            </a:r>
            <a:r>
              <a:rPr lang="ru-RU" dirty="0"/>
              <a:t>, </a:t>
            </a:r>
            <a:r>
              <a:rPr lang="ru-RU" b="1" dirty="0">
                <a:solidFill>
                  <a:srgbClr val="FF0000"/>
                </a:solidFill>
              </a:rPr>
              <a:t>профессий</a:t>
            </a:r>
            <a:r>
              <a:rPr lang="ru-RU" dirty="0"/>
              <a:t> или </a:t>
            </a:r>
            <a:r>
              <a:rPr lang="ru-RU" b="1" dirty="0">
                <a:solidFill>
                  <a:srgbClr val="FF0000"/>
                </a:solidFill>
              </a:rPr>
              <a:t>специальностей</a:t>
            </a:r>
            <a:r>
              <a:rPr lang="ru-RU" dirty="0"/>
              <a:t> </a:t>
            </a:r>
          </a:p>
          <a:p>
            <a:r>
              <a:rPr lang="ru-RU" dirty="0"/>
              <a:t>и </a:t>
            </a:r>
            <a:r>
              <a:rPr lang="ru-RU" b="1" dirty="0">
                <a:solidFill>
                  <a:srgbClr val="FF0000"/>
                </a:solidFill>
              </a:rPr>
              <a:t>квалификационные</a:t>
            </a:r>
            <a:r>
              <a:rPr lang="ru-RU" dirty="0"/>
              <a:t> </a:t>
            </a:r>
            <a:r>
              <a:rPr lang="ru-RU" b="1" dirty="0">
                <a:solidFill>
                  <a:srgbClr val="FF0000"/>
                </a:solidFill>
              </a:rPr>
              <a:t>требования</a:t>
            </a:r>
            <a:r>
              <a:rPr lang="ru-RU" dirty="0"/>
              <a:t> к ним </a:t>
            </a:r>
          </a:p>
          <a:p>
            <a:pPr marL="114300" indent="0">
              <a:buFont typeface="Arial" pitchFamily="34" charset="0"/>
              <a:buNone/>
            </a:pPr>
            <a:r>
              <a:rPr lang="ru-RU" dirty="0"/>
              <a:t>должны соответствовать </a:t>
            </a:r>
          </a:p>
          <a:p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наименованиям и требованиям</a:t>
            </a:r>
            <a:r>
              <a:rPr lang="ru-RU" dirty="0"/>
              <a:t>, указанным в квалификационных справочниках</a:t>
            </a:r>
          </a:p>
          <a:p>
            <a:pPr marL="114300" indent="0">
              <a:buNone/>
            </a:pPr>
            <a:r>
              <a:rPr lang="ru-RU" dirty="0"/>
              <a:t>	</a:t>
            </a:r>
            <a:r>
              <a:rPr lang="ru-RU" b="1" dirty="0">
                <a:solidFill>
                  <a:srgbClr val="FF0000"/>
                </a:solidFill>
              </a:rPr>
              <a:t>или </a:t>
            </a:r>
          </a:p>
          <a:p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соответствующим положениям </a:t>
            </a:r>
            <a:r>
              <a:rPr lang="ru-RU" dirty="0"/>
              <a:t>профессиональных стандартов</a:t>
            </a:r>
          </a:p>
        </p:txBody>
      </p:sp>
    </p:spTree>
    <p:extLst>
      <p:ext uri="{BB962C8B-B14F-4D97-AF65-F5344CB8AC3E}">
        <p14:creationId xmlns:p14="http://schemas.microsoft.com/office/powerpoint/2010/main" val="274119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463945" y="5589240"/>
            <a:ext cx="548640" cy="396240"/>
          </a:xfrm>
        </p:spPr>
        <p:txBody>
          <a:bodyPr/>
          <a:lstStyle/>
          <a:p>
            <a:fld id="{CA551110-ED47-4A9C-A16D-C46575C5D074}" type="slidenum">
              <a:rPr lang="ru-RU" smtClean="0"/>
              <a:t>7</a:t>
            </a:fld>
            <a:endParaRPr lang="ru-RU" dirty="0"/>
          </a:p>
        </p:txBody>
      </p:sp>
      <p:sp>
        <p:nvSpPr>
          <p:cNvPr id="22" name="Заголовок 1"/>
          <p:cNvSpPr>
            <a:spLocks noGrp="1"/>
          </p:cNvSpPr>
          <p:nvPr>
            <p:ph type="title"/>
          </p:nvPr>
        </p:nvSpPr>
        <p:spPr>
          <a:xfrm>
            <a:off x="-23438" y="29190"/>
            <a:ext cx="8843910" cy="375474"/>
          </a:xfrm>
        </p:spPr>
        <p:txBody>
          <a:bodyPr/>
          <a:lstStyle/>
          <a:p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Обязательность применения профессиональных стандартов с  01.07.2016 г.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580111" y="417758"/>
            <a:ext cx="3413915" cy="1490087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профессиональные стандарты в части указанных требований обязательны для применения работодателями.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02836" y="419254"/>
            <a:ext cx="5203686" cy="1490088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195.3. ТК РФ 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«Если настоящим Кодексом, другими федеральными законами, иными нормативными правовыми актами Российской Федерации установлены требования к квалификации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&lt;…&gt;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трелка вправо 6"/>
          <p:cNvSpPr/>
          <p:nvPr/>
        </p:nvSpPr>
        <p:spPr>
          <a:xfrm>
            <a:off x="5306524" y="724063"/>
            <a:ext cx="360040" cy="341495"/>
          </a:xfrm>
          <a:prstGeom prst="rightArrow">
            <a:avLst/>
          </a:prstGeom>
          <a:solidFill>
            <a:schemeClr val="tx2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19167" y="2087867"/>
            <a:ext cx="8342814" cy="1089105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331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ТК РФ 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 педагогической деятельности допускаются лица, имеющие образовательный ценз, который определяется в порядке, установленном законодательством Российской Федерации в сфере образования».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1043608" y="3356993"/>
            <a:ext cx="7402042" cy="1656184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46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от 29.12.2012 N 273-ФЗ "Об образовании в Российской Федерации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endParaRPr lang="ru-RU" altLang="ru-RU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«1</a:t>
            </a:r>
            <a:r>
              <a:rPr lang="ru-RU" alt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 на занятие педагогической деятельностью имеют лица, имеющие среднее профессиональное или высшее образование и отвечающие квалификационным требованиям, указанным в квалификационных справочниках, и (или) профессиональным стандартам».</a:t>
            </a:r>
          </a:p>
        </p:txBody>
      </p:sp>
      <p:sp>
        <p:nvSpPr>
          <p:cNvPr id="18" name="Стрелка вправо 17"/>
          <p:cNvSpPr/>
          <p:nvPr/>
        </p:nvSpPr>
        <p:spPr>
          <a:xfrm rot="5400000">
            <a:off x="2017978" y="1827109"/>
            <a:ext cx="180021" cy="341495"/>
          </a:xfrm>
          <a:prstGeom prst="rightArrow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право 18"/>
          <p:cNvSpPr/>
          <p:nvPr/>
        </p:nvSpPr>
        <p:spPr>
          <a:xfrm rot="5400000">
            <a:off x="1676484" y="3096235"/>
            <a:ext cx="180021" cy="341495"/>
          </a:xfrm>
          <a:prstGeom prst="rightArrow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углом вверх 12"/>
          <p:cNvSpPr/>
          <p:nvPr/>
        </p:nvSpPr>
        <p:spPr>
          <a:xfrm>
            <a:off x="8244408" y="1164298"/>
            <a:ext cx="569598" cy="3704862"/>
          </a:xfrm>
          <a:prstGeom prst="bentUp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102836" y="5229200"/>
            <a:ext cx="9041164" cy="129062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52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от 29.12.2012 N 273-ФЗ "Об образовании в Российской Федерации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«:   </a:t>
            </a:r>
            <a:r>
              <a:rPr lang="ru-RU" alt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«Право на занятие должностей в образовательных организациях имеют лица, отвечающие квалификационным требованиям, указанным в квалификационных справочниках, и (или) профессиональным стандартам.</a:t>
            </a:r>
            <a:r>
              <a:rPr lang="ru-RU" alt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altLang="ru-RU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Стрелка вверх 1"/>
          <p:cNvSpPr/>
          <p:nvPr/>
        </p:nvSpPr>
        <p:spPr>
          <a:xfrm>
            <a:off x="8783963" y="1164298"/>
            <a:ext cx="360037" cy="4214435"/>
          </a:xfrm>
          <a:prstGeom prst="upArrow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право 16"/>
          <p:cNvSpPr/>
          <p:nvPr/>
        </p:nvSpPr>
        <p:spPr>
          <a:xfrm rot="5400000">
            <a:off x="-467631" y="4024539"/>
            <a:ext cx="2067827" cy="341495"/>
          </a:xfrm>
          <a:prstGeom prst="rightArrow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3267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51110-ED47-4A9C-A16D-C46575C5D074}" type="slidenum">
              <a:rPr lang="ru-RU" smtClean="0"/>
              <a:t>8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94030" y="1304072"/>
            <a:ext cx="3917929" cy="39673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2"/>
                </a:solidFill>
              </a:rPr>
              <a:t>образовательные организации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539385" y="1304072"/>
            <a:ext cx="3790945" cy="39673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2"/>
                </a:solidFill>
              </a:rPr>
              <a:t>организации, осуществляющие обучение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94029" y="1844824"/>
            <a:ext cx="3917929" cy="11521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300" dirty="0"/>
              <a:t>некоммерческие организации, осуществляющие на основании лицензии образовательную деятельность в качестве основного вида деятельности в соответствии с целями, ради достижения которых такие организации созданы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547570" y="1874478"/>
            <a:ext cx="3869928" cy="109281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300" dirty="0"/>
              <a:t>юридические лица, осуществляющее на основании лицензии наряду с основной деятельностью образовательную деятельность в качестве дополнительного вида деятельности;</a:t>
            </a:r>
          </a:p>
        </p:txBody>
      </p:sp>
      <p:cxnSp>
        <p:nvCxnSpPr>
          <p:cNvPr id="10" name="Прямая со стрелкой 9"/>
          <p:cNvCxnSpPr/>
          <p:nvPr/>
        </p:nvCxnSpPr>
        <p:spPr>
          <a:xfrm flipH="1">
            <a:off x="1590176" y="1066130"/>
            <a:ext cx="720080" cy="20945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6300192" y="1063593"/>
            <a:ext cx="792088" cy="18417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4530729" y="4322366"/>
            <a:ext cx="3903610" cy="105084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chemeClr val="tx2"/>
                </a:solidFill>
              </a:rPr>
              <a:t>Для педагогических работников </a:t>
            </a:r>
            <a:r>
              <a:rPr lang="en-US" sz="1100" b="1" dirty="0">
                <a:solidFill>
                  <a:schemeClr val="tx2"/>
                </a:solidFill>
              </a:rPr>
              <a:t>&lt;1&gt;</a:t>
            </a:r>
            <a:r>
              <a:rPr lang="ru-RU" sz="1100" b="1" dirty="0">
                <a:solidFill>
                  <a:schemeClr val="tx2"/>
                </a:solidFill>
              </a:rPr>
              <a:t> </a:t>
            </a:r>
            <a:r>
              <a:rPr lang="ru-RU" sz="1100" dirty="0">
                <a:solidFill>
                  <a:schemeClr val="tx1"/>
                </a:solidFill>
              </a:rPr>
              <a:t>(</a:t>
            </a:r>
            <a:r>
              <a:rPr lang="ru-RU" sz="1100" dirty="0"/>
              <a:t>физ. лиц, которые состоят в трудовых, служебных отношениях с организацией, осуществляющей образовательную деятельность, и выполняют обязанности по обучению, воспитанию обучающихся и (или) организации образовательной деятельности);</a:t>
            </a:r>
            <a:endParaRPr lang="ru-RU" sz="1100" b="1" dirty="0">
              <a:solidFill>
                <a:schemeClr val="tx2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94030" y="3140968"/>
            <a:ext cx="1829698" cy="100811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/>
              <a:t>организации, реализующие основные образовательные программы</a:t>
            </a:r>
            <a:endParaRPr lang="ru-RU" sz="1200" b="1" dirty="0">
              <a:solidFill>
                <a:schemeClr val="tx2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310256" y="3140968"/>
            <a:ext cx="1878213" cy="100811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/>
              <a:t>организации реализующие дополнительные образовательные программы</a:t>
            </a:r>
            <a:endParaRPr lang="ru-RU" sz="1200" b="1" dirty="0">
              <a:solidFill>
                <a:schemeClr val="tx2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4561465" y="3040035"/>
            <a:ext cx="3842137" cy="11521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50" dirty="0"/>
              <a:t>для осуществления образовательной деятельности организацией, осуществляющей обучение, в ее структуре создается специализированное структурное образовательное подразделение. Деятельность такого подразделения регулируется положением, разрабатываемым и утверждаемым организацией, осуществляющей обучение</a:t>
            </a:r>
            <a:endParaRPr lang="ru-RU" sz="1050" b="1" dirty="0">
              <a:solidFill>
                <a:schemeClr val="tx2"/>
              </a:solidFill>
            </a:endParaRPr>
          </a:p>
        </p:txBody>
      </p:sp>
      <p:sp>
        <p:nvSpPr>
          <p:cNvPr id="27" name="Заголовок 1"/>
          <p:cNvSpPr txBox="1">
            <a:spLocks/>
          </p:cNvSpPr>
          <p:nvPr/>
        </p:nvSpPr>
        <p:spPr>
          <a:xfrm>
            <a:off x="-23438" y="29190"/>
            <a:ext cx="8843910" cy="3754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Обязательность применения профессиональных стандартов 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314810" y="4322365"/>
            <a:ext cx="3845922" cy="105084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2"/>
                </a:solidFill>
              </a:rPr>
              <a:t>Для всех  работников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185066" y="555759"/>
            <a:ext cx="4105410" cy="4961473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4398517" y="555759"/>
            <a:ext cx="4168034" cy="4961473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Заголовок 1"/>
          <p:cNvSpPr txBox="1">
            <a:spLocks/>
          </p:cNvSpPr>
          <p:nvPr/>
        </p:nvSpPr>
        <p:spPr>
          <a:xfrm>
            <a:off x="277234" y="692696"/>
            <a:ext cx="8136904" cy="37343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000" b="1">
                <a:solidFill>
                  <a:schemeClr val="tx2"/>
                </a:solidFill>
              </a:rPr>
              <a:t>Организации, осуществляющие образовательную деятельность </a:t>
            </a:r>
            <a:r>
              <a:rPr lang="en-US" sz="1100" b="1">
                <a:solidFill>
                  <a:schemeClr val="tx2"/>
                </a:solidFill>
              </a:rPr>
              <a:t>&lt;1&gt;</a:t>
            </a:r>
            <a:endParaRPr lang="ru-RU" sz="1100" b="1" dirty="0">
              <a:solidFill>
                <a:schemeClr val="tx2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938985" y="5726683"/>
            <a:ext cx="7200800" cy="74504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профессиональные стандарты в части квалификационных требований обязательны для применения работодателями.</a:t>
            </a:r>
            <a:endParaRPr lang="en-US" sz="16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5" name="Прямая со стрелкой 34"/>
          <p:cNvCxnSpPr/>
          <p:nvPr/>
        </p:nvCxnSpPr>
        <p:spPr>
          <a:xfrm flipH="1">
            <a:off x="6498720" y="5517232"/>
            <a:ext cx="720080" cy="20945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>
            <a:off x="1348780" y="5542504"/>
            <a:ext cx="792088" cy="18417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31619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114" y="3046"/>
            <a:ext cx="8431318" cy="5514185"/>
          </a:xfrm>
        </p:spPr>
        <p:txBody>
          <a:bodyPr>
            <a:noAutofit/>
          </a:bodyPr>
          <a:lstStyle/>
          <a:p>
            <a:pPr marL="114300" indent="0" algn="ctr">
              <a:spcBef>
                <a:spcPts val="0"/>
              </a:spcBef>
              <a:buNone/>
            </a:pPr>
            <a:r>
              <a:rPr lang="ru-RU" sz="1200" b="1" dirty="0"/>
              <a:t>ПРАВИТЕЛЬСТВО РОССИЙСКОЙ ФЕДЕРАЦИИ</a:t>
            </a:r>
          </a:p>
          <a:p>
            <a:pPr marL="114300" indent="0" algn="ctr">
              <a:spcBef>
                <a:spcPts val="0"/>
              </a:spcBef>
              <a:buNone/>
            </a:pPr>
            <a:r>
              <a:rPr lang="ru-RU" sz="1400" b="1" dirty="0"/>
              <a:t> </a:t>
            </a:r>
            <a:r>
              <a:rPr lang="ru-RU" sz="1200" b="1" dirty="0"/>
              <a:t>ПОСТАНОВЛЕНИЕ   от 27 июня 2016 г. N 584</a:t>
            </a:r>
          </a:p>
          <a:p>
            <a:pPr marL="114300" indent="0" algn="just">
              <a:spcBef>
                <a:spcPts val="0"/>
              </a:spcBef>
              <a:buNone/>
            </a:pPr>
            <a:r>
              <a:rPr lang="ru-RU" sz="1200" b="1" dirty="0"/>
              <a:t>ОБ ОСОБЕННОСТЯХ  ПРИМЕНЕНИЯ ПРОФЕССИОНАЛЬНЫХ СТАНДАРТОВ </a:t>
            </a:r>
            <a:r>
              <a:rPr lang="ru-RU" sz="1400" b="1" dirty="0">
                <a:solidFill>
                  <a:schemeClr val="tx2"/>
                </a:solidFill>
              </a:rPr>
              <a:t>В ЧАСТИ ТРЕБОВАНИЙ,   ОБЯЗАТЕЛЬНЫХ ДЛЯ ПРИМЕНЕНИЯ</a:t>
            </a:r>
            <a:r>
              <a:rPr lang="ru-RU" sz="1200" b="1" dirty="0"/>
              <a:t> ГОСУДАРСТВЕННЫМИ ВНЕБЮДЖЕТНЫМИ  ФОНДАМИ РОССИЙСКОЙ ФЕДЕРАЦИИ, ГОСУДАРСТВЕННЫМИ   ИЛИ МУНИЦИПАЛЬНЫМИ УЧРЕЖДЕНИЯМИ, ГОСУДАРСТВЕННЫМИ ИЛИ МУНИЦИПАЛЬНЫМИ УНИТАРНЫМИ ПРЕДПРИЯТИЯМИ, А ТАКЖЕ   ГОСУДАРСТВЕННЫМИ КОРПОРАЦИЯМИ, ГОСУДАРСТВЕННЫМИ  КОМПАНИЯМИ И ХОЗЯЙСТВЕННЫМИ ОБЩЕСТВАМИ, БОЛЕЕ ПЯТИДЕСЯТИ   ПРОЦЕНТОВ АКЦИЙ (ДОЛЕЙ) В УСТАВНОМ КАПИТАЛЕ КОТОРЫХ   НАХОДИТСЯ В ГОСУДАРСТВЕННОЙ СОБСТВЕННОСТИ   ИЛИ МУНИЦИПАЛЬНОЙ СОБСТВЕННОСТИ</a:t>
            </a:r>
          </a:p>
          <a:p>
            <a:pPr marL="114300" indent="0" algn="just">
              <a:spcBef>
                <a:spcPts val="0"/>
              </a:spcBef>
              <a:buNone/>
            </a:pPr>
            <a:r>
              <a:rPr lang="ru-RU" sz="1400" dirty="0"/>
              <a:t> В соответствии с частью 1 статьи 4 Федерального закона "О внесении изменений в Трудовой кодекс Российской Федерации и статьи 11 и 73 Федерального закона "Об образовании в Российской Федерации" Правительство Российской Федерации постановляет:</a:t>
            </a:r>
          </a:p>
          <a:p>
            <a:pPr marL="114300" indent="0" algn="just">
              <a:spcBef>
                <a:spcPts val="0"/>
              </a:spcBef>
              <a:buNone/>
            </a:pPr>
            <a:r>
              <a:rPr lang="ru-RU" sz="1400" dirty="0"/>
              <a:t>1. Профессиональные стандарты в части требований к квалификации, необходимой работнику для выполнения определенной трудовой функции, установленных Трудовым кодексом Российской Федерации, другими федеральными законами, актами Президента Российской Федерации, Правительства Российской Федерации и федеральных органов исполнительной власти, применяются </a:t>
            </a:r>
            <a:r>
              <a:rPr lang="en-US" sz="1400" dirty="0"/>
              <a:t>&lt;…&gt;</a:t>
            </a:r>
            <a:r>
              <a:rPr lang="ru-RU" sz="1600" b="1" dirty="0">
                <a:solidFill>
                  <a:schemeClr val="tx2"/>
                </a:solidFill>
              </a:rPr>
              <a:t>поэтапно на основе утвержденных указанными организациями с учетом мнений представительных органов работников планов по организации применения профессиональных стандартов</a:t>
            </a:r>
            <a:r>
              <a:rPr lang="ru-RU" sz="1400" b="1" dirty="0"/>
              <a:t> </a:t>
            </a:r>
            <a:r>
              <a:rPr lang="ru-RU" sz="1400" dirty="0"/>
              <a:t>(далее - планы), содержащих в том числе:</a:t>
            </a:r>
          </a:p>
          <a:p>
            <a:pPr marL="114300" indent="0" algn="just">
              <a:spcBef>
                <a:spcPts val="0"/>
              </a:spcBef>
              <a:buNone/>
            </a:pPr>
            <a:r>
              <a:rPr lang="ru-RU" sz="1400" dirty="0"/>
              <a:t>а) список профессиональных стандартов, подлежащих применению;</a:t>
            </a:r>
          </a:p>
          <a:p>
            <a:pPr marL="114300" indent="0" algn="just">
              <a:spcBef>
                <a:spcPts val="0"/>
              </a:spcBef>
              <a:buNone/>
            </a:pPr>
            <a:r>
              <a:rPr lang="ru-RU" sz="1400" dirty="0"/>
              <a:t>б) сведения о потребности в профессиональном образовании, профессиональном обучении и (или) дополнительном профессиональном образовании работников, полученные на основе анализа квалификационных требований, содержащихся в профессиональных стандартах, и кадрового состава организаций, и о проведении соответствующих мероприятий по образованию и обучению в установленном порядке;</a:t>
            </a:r>
          </a:p>
          <a:p>
            <a:pPr marL="114300" indent="0" algn="just">
              <a:spcBef>
                <a:spcPts val="0"/>
              </a:spcBef>
              <a:buNone/>
            </a:pPr>
            <a:r>
              <a:rPr lang="ru-RU" sz="1400" dirty="0"/>
              <a:t>в) этапы применения профессиональных стандартов;</a:t>
            </a:r>
          </a:p>
          <a:p>
            <a:pPr marL="114300" indent="0" algn="just">
              <a:spcBef>
                <a:spcPts val="0"/>
              </a:spcBef>
              <a:buNone/>
            </a:pPr>
            <a:r>
              <a:rPr lang="ru-RU" sz="1400" dirty="0"/>
              <a:t>г) перечень локальных нормативных актов и других документов организаций, в том числе по вопросам аттестации, сертификации и других форм оценки квалификации работников, подлежащих изменению в связи с учетом положений профессиональных стандартов, подлежащих применению.</a:t>
            </a:r>
            <a:r>
              <a:rPr lang="en-US" sz="1400" dirty="0"/>
              <a:t> &lt;…&gt;</a:t>
            </a:r>
          </a:p>
          <a:p>
            <a:pPr marL="114300" indent="0" algn="just">
              <a:spcBef>
                <a:spcPts val="0"/>
              </a:spcBef>
              <a:buNone/>
            </a:pPr>
            <a:r>
              <a:rPr lang="ru-RU" sz="1400" dirty="0"/>
              <a:t>2. Реализацию мероприятий планов завершить не позднее 1 января 2020 г.</a:t>
            </a:r>
            <a:r>
              <a:rPr lang="en-US" sz="1400" dirty="0"/>
              <a:t> &lt;…&gt;</a:t>
            </a:r>
          </a:p>
          <a:p>
            <a:pPr marL="114300" indent="0" algn="just">
              <a:spcBef>
                <a:spcPts val="0"/>
              </a:spcBef>
              <a:buNone/>
            </a:pPr>
            <a:r>
              <a:rPr lang="ru-RU" sz="1400" dirty="0"/>
              <a:t>8. Настоящее постановление вступает в силу с 1 июля 2016 г.</a:t>
            </a:r>
          </a:p>
          <a:p>
            <a:pPr marL="114300" indent="0">
              <a:buNone/>
            </a:pPr>
            <a:endParaRPr lang="ru-RU" sz="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51110-ED47-4A9C-A16D-C46575C5D074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51564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Стандартная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22489</TotalTime>
  <Words>2530</Words>
  <Application>Microsoft Office PowerPoint</Application>
  <PresentationFormat>Экран (4:3)</PresentationFormat>
  <Paragraphs>260</Paragraphs>
  <Slides>17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5" baseType="lpstr">
      <vt:lpstr>Arial</vt:lpstr>
      <vt:lpstr>Calibri</vt:lpstr>
      <vt:lpstr>Calibri Light</vt:lpstr>
      <vt:lpstr>Cambria</vt:lpstr>
      <vt:lpstr>Times New Roman</vt:lpstr>
      <vt:lpstr>Wingdings</vt:lpstr>
      <vt:lpstr>Wingdings 2</vt:lpstr>
      <vt:lpstr>Соседство</vt:lpstr>
      <vt:lpstr>  Применение профессиональных стандартов  в образовательных организациях ДПО с о1.01.2020   </vt:lpstr>
      <vt:lpstr>Национальная система квалификаций</vt:lpstr>
      <vt:lpstr>Презентация PowerPoint</vt:lpstr>
      <vt:lpstr>Презентация PowerPoint</vt:lpstr>
      <vt:lpstr>Описание квалификации работника</vt:lpstr>
      <vt:lpstr>Ст. 57 ТК РФ</vt:lpstr>
      <vt:lpstr>Обязательность применения профессиональных стандартов с  01.07.2016 г.</vt:lpstr>
      <vt:lpstr>Презентация PowerPoint</vt:lpstr>
      <vt:lpstr>Презентация PowerPoint</vt:lpstr>
      <vt:lpstr>Начальник отдела кадров  ОТФ G 7</vt:lpstr>
      <vt:lpstr>Директор по персоналу ОТФ Н 7</vt:lpstr>
      <vt:lpstr>Ассистент, преподаватель, старший преподаватель</vt:lpstr>
      <vt:lpstr>Доцент</vt:lpstr>
      <vt:lpstr>Профессор</vt:lpstr>
      <vt:lpstr>Исключения</vt:lpstr>
      <vt:lpstr>Ответственность ст. 5.27 КоАП РФ</vt:lpstr>
      <vt:lpstr>    Спасибо за внимание!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OPOSSUME</dc:creator>
  <cp:lastModifiedBy>Lenovo</cp:lastModifiedBy>
  <cp:revision>851</cp:revision>
  <cp:lastPrinted>2016-11-23T12:13:03Z</cp:lastPrinted>
  <dcterms:created xsi:type="dcterms:W3CDTF">2015-12-21T18:46:44Z</dcterms:created>
  <dcterms:modified xsi:type="dcterms:W3CDTF">2019-12-20T10:51:36Z</dcterms:modified>
</cp:coreProperties>
</file>